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Roboto"/>
      <p:regular r:id="rId23"/>
      <p:bold r:id="rId24"/>
      <p:italic r:id="rId25"/>
      <p:boldItalic r:id="rId26"/>
    </p:embeddedFont>
    <p:embeddedFont>
      <p:font typeface="Google Sans"/>
      <p:regular r:id="rId27"/>
      <p:bold r:id="rId28"/>
      <p:italic r:id="rId29"/>
      <p:boldItalic r:id="rId30"/>
    </p:embeddedFont>
    <p:embeddedFont>
      <p:font typeface="Google Sans Medium"/>
      <p:regular r:id="rId31"/>
      <p:bold r:id="rId32"/>
      <p:italic r:id="rId33"/>
      <p:boldItalic r:id="rId34"/>
    </p:embeddedFont>
    <p:embeddedFont>
      <p:font typeface="Helvetica Neue Light"/>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GoogleSans-bold.fntdata"/><Relationship Id="rId27" Type="http://schemas.openxmlformats.org/officeDocument/2006/relationships/font" Target="fonts/GoogleSans-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GoogleSans-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GoogleSansMedium-regular.fntdata"/><Relationship Id="rId30" Type="http://schemas.openxmlformats.org/officeDocument/2006/relationships/font" Target="fonts/GoogleSans-boldItalic.fntdata"/><Relationship Id="rId11" Type="http://schemas.openxmlformats.org/officeDocument/2006/relationships/slide" Target="slides/slide7.xml"/><Relationship Id="rId33" Type="http://schemas.openxmlformats.org/officeDocument/2006/relationships/font" Target="fonts/GoogleSansMedium-italic.fntdata"/><Relationship Id="rId10" Type="http://schemas.openxmlformats.org/officeDocument/2006/relationships/slide" Target="slides/slide6.xml"/><Relationship Id="rId32" Type="http://schemas.openxmlformats.org/officeDocument/2006/relationships/font" Target="fonts/GoogleSansMedium-bold.fntdata"/><Relationship Id="rId13" Type="http://schemas.openxmlformats.org/officeDocument/2006/relationships/slide" Target="slides/slide9.xml"/><Relationship Id="rId35" Type="http://schemas.openxmlformats.org/officeDocument/2006/relationships/font" Target="fonts/HelveticaNeueLight-regular.fntdata"/><Relationship Id="rId12" Type="http://schemas.openxmlformats.org/officeDocument/2006/relationships/slide" Target="slides/slide8.xml"/><Relationship Id="rId34" Type="http://schemas.openxmlformats.org/officeDocument/2006/relationships/font" Target="fonts/GoogleSansMedium-boldItalic.fntdata"/><Relationship Id="rId15" Type="http://schemas.openxmlformats.org/officeDocument/2006/relationships/slide" Target="slides/slide11.xml"/><Relationship Id="rId37" Type="http://schemas.openxmlformats.org/officeDocument/2006/relationships/font" Target="fonts/HelveticaNeueLight-italic.fntdata"/><Relationship Id="rId14" Type="http://schemas.openxmlformats.org/officeDocument/2006/relationships/slide" Target="slides/slide10.xml"/><Relationship Id="rId36" Type="http://schemas.openxmlformats.org/officeDocument/2006/relationships/font" Target="fonts/HelveticaNeueLight-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HelveticaNeueLight-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gif>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i.google/principles/"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guardian.com/technology/2019/feb/14/elon-musk-backed-ai-writes-convincing-news-fiction"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guardian.com/technology/2019/feb/14/elon-musk-backed-ai-writes-convincing-news-fiction" TargetMode="External"/><Relationship Id="rId3" Type="http://schemas.openxmlformats.org/officeDocument/2006/relationships/hyperlink" Target="https://www.engadget.com/2018-12-13-google-hold-off-selling-facial-recognition-technology.html?guccounter=1&amp;guce_referrer=aHR0cHM6Ly93d3cuZ29vZ2xlLmNvbS8&amp;guce_referrer_sig=AQAAAK_4ig5MeCowQ9k2qyVZ0LnlX45-K93c4zGvcI5NQLcHjjenksg5i_wW4aGX5SLBT5IzZFb0QvvrWFXgPhPY70ndaal1QBNYeGyzCkf9UDBL1ixqrLT5ZXK5c02vx-8hzvqSk_AFQ2Uua9I8s09LLV6UotNcB8oUiaeASEoI7DfD"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nounproject.com/search/?q=design&amp;i=2472937"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mmons.wikimedia.org/wiki/File:Emoji_u1f64b_1f3fb_200d_2642.svg" TargetMode="External"/><Relationship Id="rId3" Type="http://schemas.openxmlformats.org/officeDocument/2006/relationships/hyperlink" Target="https://commons.wikimedia.org/wiki/File:Emoji_u1f64b_1f3ff.svg"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vsd.ccs.neu.edu/introduction/three-investigations/" TargetMode="External"/><Relationship Id="rId3" Type="http://schemas.openxmlformats.org/officeDocument/2006/relationships/hyperlink" Target="http://www.envisioningcards.com/envision_pdfs/EC_Sample_Cards_Set.pdf"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94db9f9f7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94db9f9f7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de7b07b84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9de7b07b84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a04f1eed4b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a04f1eed4b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a04f1eed4b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a04f1eed4b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04f1eed4b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a04f1eed4b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9c4c47abbe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9c4c47abbe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9c8d45a03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9c8d45a03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800" u="sng">
                <a:solidFill>
                  <a:srgbClr val="1A73E8"/>
                </a:solidFill>
                <a:latin typeface="Roboto"/>
                <a:ea typeface="Roboto"/>
                <a:cs typeface="Roboto"/>
                <a:sym typeface="Roboto"/>
                <a:hlinkClick r:id="rId2">
                  <a:extLst>
                    <a:ext uri="{A12FA001-AC4F-418D-AE19-62706E023703}">
                      <ahyp:hlinkClr val="tx"/>
                    </a:ext>
                  </a:extLst>
                </a:hlinkClick>
              </a:rPr>
              <a:t>https://ai.google/principles/</a:t>
            </a:r>
            <a:endParaRPr/>
          </a:p>
          <a:p>
            <a:pPr indent="0" lvl="0" marL="0" rtl="0" algn="l">
              <a:lnSpc>
                <a:spcPct val="130000"/>
              </a:lnSpc>
              <a:spcBef>
                <a:spcPts val="0"/>
              </a:spcBef>
              <a:spcAft>
                <a:spcPts val="0"/>
              </a:spcAft>
              <a:buNone/>
            </a:pPr>
            <a:r>
              <a:rPr lang="en" sz="1800">
                <a:solidFill>
                  <a:srgbClr val="5F6368"/>
                </a:solidFill>
                <a:latin typeface="Roboto"/>
                <a:ea typeface="Roboto"/>
                <a:cs typeface="Roboto"/>
                <a:sym typeface="Roboto"/>
              </a:rPr>
              <a:t>Google’s Responsible AI </a:t>
            </a:r>
            <a:endParaRPr sz="1800">
              <a:solidFill>
                <a:srgbClr val="5F6368"/>
              </a:solidFill>
              <a:latin typeface="Roboto"/>
              <a:ea typeface="Roboto"/>
              <a:cs typeface="Roboto"/>
              <a:sym typeface="Roboto"/>
            </a:endParaRPr>
          </a:p>
          <a:p>
            <a:pPr indent="0" lvl="0" marL="0" rtl="0" algn="l">
              <a:lnSpc>
                <a:spcPct val="115000"/>
              </a:lnSpc>
              <a:spcBef>
                <a:spcPts val="0"/>
              </a:spcBef>
              <a:spcAft>
                <a:spcPts val="0"/>
              </a:spcAft>
              <a:buNone/>
            </a:pPr>
            <a:r>
              <a:rPr lang="en" sz="1350">
                <a:solidFill>
                  <a:srgbClr val="5F6368"/>
                </a:solidFill>
                <a:latin typeface="Google Sans"/>
                <a:ea typeface="Google Sans"/>
                <a:cs typeface="Google Sans"/>
                <a:sym typeface="Google Sans"/>
              </a:rPr>
              <a:t>Many technologies have multiple uses. We will work to limit potentially harmful or abusive applications. As we develop and deploy AI technologies, we will evaluate likely uses in light of the following factors:</a:t>
            </a:r>
            <a:endParaRPr sz="1350">
              <a:solidFill>
                <a:srgbClr val="5F6368"/>
              </a:solidFill>
              <a:latin typeface="Google Sans"/>
              <a:ea typeface="Google Sans"/>
              <a:cs typeface="Google Sans"/>
              <a:sym typeface="Google Sans"/>
            </a:endParaRPr>
          </a:p>
          <a:p>
            <a:pPr indent="-314325" lvl="0" marL="457200" rtl="0" algn="l">
              <a:lnSpc>
                <a:spcPct val="115000"/>
              </a:lnSpc>
              <a:spcBef>
                <a:spcPts val="2800"/>
              </a:spcBef>
              <a:spcAft>
                <a:spcPts val="0"/>
              </a:spcAft>
              <a:buClr>
                <a:srgbClr val="5F6368"/>
              </a:buClr>
              <a:buSzPts val="1350"/>
              <a:buFont typeface="Google Sans"/>
              <a:buChar char="●"/>
            </a:pPr>
            <a:r>
              <a:rPr i="1" lang="en" sz="1350">
                <a:solidFill>
                  <a:srgbClr val="5F6368"/>
                </a:solidFill>
                <a:latin typeface="Google Sans"/>
                <a:ea typeface="Google Sans"/>
                <a:cs typeface="Google Sans"/>
                <a:sym typeface="Google Sans"/>
              </a:rPr>
              <a:t>Primary purpose and use:</a:t>
            </a:r>
            <a:r>
              <a:rPr lang="en" sz="1350">
                <a:solidFill>
                  <a:srgbClr val="5F6368"/>
                </a:solidFill>
                <a:latin typeface="Google Sans"/>
                <a:ea typeface="Google Sans"/>
                <a:cs typeface="Google Sans"/>
                <a:sym typeface="Google Sans"/>
              </a:rPr>
              <a:t> the primary purpose and likely use of a technology and application, including how closely the solution is related to or adaptable to a harmful use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9de7b07b8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9de7b07b8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https://www.theguardian.com/technology/2019/feb/14/elon-musk-backed-ai-writes-convincing-news-fiction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ttps://www.engadget.com/2018-12-13-google-hold-off-selling-facial-recognition-technology.html?guccounter=1&amp;guce_referrer=aHR0cHM6Ly93d3cuZ29vZ2xlLmNvbS8&amp;guce_referrer_sig=AQAAAK_4ig5MeCowQ9k2qyVZ0LnlX45-K93c4zGvcI5NQLcHjjenksg5i_wW4aGX5SLBT5IzZFb0QvvrWFXgPhPY70ndaal1QBNYeGyzCkf9UDBL1ixqrLT5ZXK5c02vx-8hzvqSk_AFQ2Uua9I8s09LLV6UotNcB8oUiaeASEoI7Df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9c4c47abbe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9c4c47abbe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https://www.theguardian.com/technology/2019/feb/14/elon-musk-backed-ai-writes-convincing-news-fiction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tps://www.engadget.com/2018-12-13-google-hold-off-selling-facial-recognition-technology.html?guccounter=1&amp;guce_referrer=aHR0cHM6Ly93d3cuZ29vZ2xlLmNvbS8&amp;guce_referrer_sig=AQAAAK_4ig5MeCowQ9k2qyVZ0LnlX45-K93c4zGvcI5NQLcHjjenksg5i_wW4aGX5SLBT5IzZFb0QvvrWFXgPhPY70ndaal1QBNYeGyzCkf9UDBL1ixqrLT5ZXK5c02vx-8hzvqSk_AFQ2Uua9I8s09LLV6UotNcB8oUiaeASEoI7Df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https://thenounproject.com/search/?q=stop+sign&amp;i=651816</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a04f1eed4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a04f1eed4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Stop: </a:t>
            </a:r>
            <a:r>
              <a:rPr lang="en">
                <a:solidFill>
                  <a:schemeClr val="dk1"/>
                </a:solidFill>
              </a:rPr>
              <a:t>https://thenounproject.com/search/?q=stop+sign&amp;i=651816</a:t>
            </a:r>
            <a:endParaRPr/>
          </a:p>
          <a:p>
            <a:pPr indent="0" lvl="0" marL="0" rtl="0" algn="l">
              <a:spcBef>
                <a:spcPts val="0"/>
              </a:spcBef>
              <a:spcAft>
                <a:spcPts val="0"/>
              </a:spcAft>
              <a:buNone/>
            </a:pPr>
            <a:r>
              <a:rPr lang="en"/>
              <a:t>Pencil: </a:t>
            </a:r>
            <a:r>
              <a:rPr lang="en" u="sng">
                <a:solidFill>
                  <a:schemeClr val="hlink"/>
                </a:solidFill>
                <a:hlinkClick r:id="rId2"/>
              </a:rPr>
              <a:t>https://thenounproject.com/search/?q=design&amp;i=2472937</a:t>
            </a:r>
            <a:endParaRPr/>
          </a:p>
          <a:p>
            <a:pPr indent="0" lvl="0" marL="0" rtl="0" algn="l">
              <a:spcBef>
                <a:spcPts val="0"/>
              </a:spcBef>
              <a:spcAft>
                <a:spcPts val="0"/>
              </a:spcAft>
              <a:buNone/>
            </a:pPr>
            <a:r>
              <a:rPr lang="en"/>
              <a:t>Return: https://thenounproject.com/search/?q=circle+arrows&amp;i=1166995</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9de7b07b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9de7b07b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9de7b07b84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9de7b07b84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323232"/>
                </a:solidFill>
                <a:highlight>
                  <a:srgbClr val="FFFFFF"/>
                </a:highlight>
              </a:rPr>
              <a:t>A second key point concerns the term </a:t>
            </a:r>
            <a:r>
              <a:rPr i="1" lang="en">
                <a:solidFill>
                  <a:srgbClr val="323232"/>
                </a:solidFill>
              </a:rPr>
              <a:t>“stakeholders”</a:t>
            </a:r>
            <a:r>
              <a:rPr lang="en">
                <a:solidFill>
                  <a:srgbClr val="323232"/>
                </a:solidFill>
                <a:highlight>
                  <a:srgbClr val="FFFFFF"/>
                </a:highlight>
              </a:rPr>
              <a:t>. Stakeholders are the people who will be impacted by a proposed piece of technology. There are </a:t>
            </a:r>
            <a:r>
              <a:rPr i="1" lang="en">
                <a:solidFill>
                  <a:srgbClr val="323232"/>
                </a:solidFill>
              </a:rPr>
              <a:t>direct stakeholders</a:t>
            </a:r>
            <a:r>
              <a:rPr lang="en">
                <a:solidFill>
                  <a:srgbClr val="323232"/>
                </a:solidFill>
                <a:highlight>
                  <a:srgbClr val="FFFFFF"/>
                </a:highlight>
              </a:rPr>
              <a:t>, who are typically people who would use your technology and would be colloquially referred to as “users”. Additionally, your technology may have </a:t>
            </a:r>
            <a:r>
              <a:rPr i="1" lang="en">
                <a:solidFill>
                  <a:srgbClr val="323232"/>
                </a:solidFill>
              </a:rPr>
              <a:t>indirect stakeholders</a:t>
            </a:r>
            <a:r>
              <a:rPr lang="en">
                <a:solidFill>
                  <a:srgbClr val="323232"/>
                </a:solidFill>
                <a:highlight>
                  <a:srgbClr val="FFFFFF"/>
                </a:highlight>
              </a:rPr>
              <a:t>, i.e., people who are not “users”, but are nonetheless impacted by your technology. For example, the passenger of a self-driving car would be a direct stakeholder, while nearby pedestrians on the street would be indirect stakeholders (if the car were to malfunction, they could be impacted).</a:t>
            </a:r>
            <a:endParaRPr sz="1000">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https://commons.wikimedia.org/wiki/File:Emoji_u1f471_1f3fe_200d_2640.svg</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a04f1eed4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a04f1eed4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23232"/>
                </a:solidFill>
                <a:highlight>
                  <a:srgbClr val="FFFFFF"/>
                </a:highlight>
              </a:rPr>
              <a:t>http://citeseerx.ist.psu.edu/viewdoc/download?doi=10.1.1.106.5055&amp;rep=rep1&amp;type=pdf</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a0312c0c2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a0312c0c2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323232"/>
                </a:solidFill>
                <a:highlight>
                  <a:srgbClr val="FFFFFF"/>
                </a:highlight>
              </a:rPr>
              <a:t>A second key point concerns the term </a:t>
            </a:r>
            <a:r>
              <a:rPr i="1" lang="en">
                <a:solidFill>
                  <a:srgbClr val="323232"/>
                </a:solidFill>
              </a:rPr>
              <a:t>“stakeholders”</a:t>
            </a:r>
            <a:r>
              <a:rPr lang="en">
                <a:solidFill>
                  <a:srgbClr val="323232"/>
                </a:solidFill>
                <a:highlight>
                  <a:srgbClr val="FFFFFF"/>
                </a:highlight>
              </a:rPr>
              <a:t>. Stakeholders are the people who will be impacted by a proposed piece of technology. There are </a:t>
            </a:r>
            <a:r>
              <a:rPr i="1" lang="en">
                <a:solidFill>
                  <a:srgbClr val="323232"/>
                </a:solidFill>
              </a:rPr>
              <a:t>direct stakeholders</a:t>
            </a:r>
            <a:r>
              <a:rPr lang="en">
                <a:solidFill>
                  <a:srgbClr val="323232"/>
                </a:solidFill>
                <a:highlight>
                  <a:srgbClr val="FFFFFF"/>
                </a:highlight>
              </a:rPr>
              <a:t>, who are typically people who would use your technology and would be colloquially referred to as “users”. Additionally, your technology may have </a:t>
            </a:r>
            <a:r>
              <a:rPr i="1" lang="en">
                <a:solidFill>
                  <a:srgbClr val="323232"/>
                </a:solidFill>
              </a:rPr>
              <a:t>indirect stakeholders</a:t>
            </a:r>
            <a:r>
              <a:rPr lang="en">
                <a:solidFill>
                  <a:srgbClr val="323232"/>
                </a:solidFill>
                <a:highlight>
                  <a:srgbClr val="FFFFFF"/>
                </a:highlight>
              </a:rPr>
              <a:t>, i.e., people who are not “users”, but are nonetheless impacted by your technology. For example, the passenger of a self-driving car would be a direct stakeholder, while nearby pedestrians on the street would be indirect stakeholders (if the car were to malfunction, they could be impacted).</a:t>
            </a:r>
            <a:endParaRPr sz="1000">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https://commons.wikimedia.org/wiki/File:Emoji_u1f64b_1f3fb_200d_2642.svg</a:t>
            </a:r>
            <a:r>
              <a:rPr lang="en"/>
              <a:t> (LEFT)</a:t>
            </a:r>
            <a:endParaRPr/>
          </a:p>
          <a:p>
            <a:pPr indent="0" lvl="0" marL="0" rtl="0" algn="l">
              <a:spcBef>
                <a:spcPts val="0"/>
              </a:spcBef>
              <a:spcAft>
                <a:spcPts val="0"/>
              </a:spcAft>
              <a:buNone/>
            </a:pPr>
            <a:r>
              <a:rPr lang="en" u="sng">
                <a:solidFill>
                  <a:schemeClr val="hlink"/>
                </a:solidFill>
                <a:hlinkClick r:id="rId3"/>
              </a:rPr>
              <a:t>https://commons.wikimedia.org/wiki/File:Emoji_u1f64b_1f3ff.svg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a04f1eed4b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a04f1eed4b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n" sz="1800" u="sng">
                <a:solidFill>
                  <a:schemeClr val="hlink"/>
                </a:solidFill>
                <a:latin typeface="Roboto"/>
                <a:ea typeface="Roboto"/>
                <a:cs typeface="Roboto"/>
                <a:sym typeface="Roboto"/>
                <a:hlinkClick r:id="rId2"/>
              </a:rPr>
              <a:t>https://vsd.ccs.neu.edu/introduction/three-investigations/</a:t>
            </a:r>
            <a:endParaRPr sz="18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rPr lang="en" sz="1800" u="sng">
                <a:solidFill>
                  <a:schemeClr val="hlink"/>
                </a:solidFill>
                <a:latin typeface="Roboto"/>
                <a:ea typeface="Roboto"/>
                <a:cs typeface="Roboto"/>
                <a:sym typeface="Roboto"/>
                <a:hlinkClick r:id="rId3"/>
              </a:rPr>
              <a:t>http://www.envisioningcards.com/envision_pdfs/EC_Sample_Cards_Set.pdf</a:t>
            </a:r>
            <a:endParaRPr sz="18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t/>
            </a:r>
            <a:endParaRPr sz="18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rPr lang="en" sz="1800">
                <a:solidFill>
                  <a:srgbClr val="5F6368"/>
                </a:solidFill>
                <a:latin typeface="Roboto"/>
                <a:ea typeface="Roboto"/>
                <a:cs typeface="Roboto"/>
                <a:sym typeface="Roboto"/>
              </a:rPr>
              <a:t>Doc: https://commons.wikimedia.org/wiki/File:Emoji_u1f469_1f3fe_200d_2695.svg</a:t>
            </a:r>
            <a:endParaRPr sz="18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rPr lang="en" sz="1800">
                <a:solidFill>
                  <a:srgbClr val="5F6368"/>
                </a:solidFill>
                <a:latin typeface="Roboto"/>
                <a:ea typeface="Roboto"/>
                <a:cs typeface="Roboto"/>
                <a:sym typeface="Roboto"/>
              </a:rPr>
              <a:t>https://commons.wikimedia.org/wiki/File:Emoji_u1f471_1f3fd.svg</a:t>
            </a:r>
            <a:endParaRPr sz="18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t/>
            </a:r>
            <a:endParaRPr sz="1800">
              <a:solidFill>
                <a:srgbClr val="5F6368"/>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a04f1eed4b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a04f1eed4b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t/>
            </a:r>
            <a:endParaRPr sz="18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t/>
            </a:r>
            <a:endParaRPr sz="1800">
              <a:solidFill>
                <a:srgbClr val="5F6368"/>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a04f1eed4b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a04f1eed4b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Clr>
                <a:schemeClr val="dk1"/>
              </a:buClr>
              <a:buSzPts val="1100"/>
              <a:buFont typeface="Arial"/>
              <a:buNone/>
            </a:pPr>
            <a:r>
              <a:rPr lang="en" sz="1000">
                <a:solidFill>
                  <a:srgbClr val="5F6368"/>
                </a:solidFill>
                <a:latin typeface="Roboto"/>
                <a:ea typeface="Roboto"/>
                <a:cs typeface="Roboto"/>
                <a:sym typeface="Roboto"/>
              </a:rPr>
              <a:t>Within a single individual (e.g. privacy and security)</a:t>
            </a:r>
            <a:endParaRPr sz="10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rPr lang="en" sz="1000">
                <a:solidFill>
                  <a:srgbClr val="5F6368"/>
                </a:solidFill>
                <a:latin typeface="Roboto"/>
                <a:ea typeface="Roboto"/>
                <a:cs typeface="Roboto"/>
                <a:sym typeface="Roboto"/>
              </a:rPr>
              <a:t>Between an individual and a group </a:t>
            </a:r>
            <a:endParaRPr sz="10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rPr lang="en" sz="1000">
                <a:solidFill>
                  <a:srgbClr val="5F6368"/>
                </a:solidFill>
                <a:latin typeface="Roboto"/>
                <a:ea typeface="Roboto"/>
                <a:cs typeface="Roboto"/>
                <a:sym typeface="Roboto"/>
              </a:rPr>
              <a:t>Across different groups</a:t>
            </a:r>
            <a:endParaRPr sz="1000">
              <a:solidFill>
                <a:srgbClr val="5F6368"/>
              </a:solidFill>
              <a:latin typeface="Roboto"/>
              <a:ea typeface="Roboto"/>
              <a:cs typeface="Roboto"/>
              <a:sym typeface="Roboto"/>
            </a:endParaRPr>
          </a:p>
          <a:p>
            <a:pPr indent="0" lvl="0" marL="0" rtl="0" algn="l">
              <a:lnSpc>
                <a:spcPct val="130000"/>
              </a:lnSpc>
              <a:spcBef>
                <a:spcPts val="0"/>
              </a:spcBef>
              <a:spcAft>
                <a:spcPts val="0"/>
              </a:spcAft>
              <a:buClr>
                <a:schemeClr val="dk1"/>
              </a:buClr>
              <a:buSzPts val="1100"/>
              <a:buFont typeface="Arial"/>
              <a:buNone/>
            </a:pPr>
            <a:r>
              <a:t/>
            </a:r>
            <a:endParaRPr sz="1800">
              <a:solidFill>
                <a:srgbClr val="5F6368"/>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a04f1eed4b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a04f1eed4b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rimson">
  <p:cSld name="CUSTOM">
    <p:spTree>
      <p:nvGrpSpPr>
        <p:cNvPr id="8" name="Shape 8"/>
        <p:cNvGrpSpPr/>
        <p:nvPr/>
      </p:nvGrpSpPr>
      <p:grpSpPr>
        <a:xfrm>
          <a:off x="0" y="0"/>
          <a:ext cx="0" cy="0"/>
          <a:chOff x="0" y="0"/>
          <a:chExt cx="0" cy="0"/>
        </a:xfrm>
      </p:grpSpPr>
      <p:sp>
        <p:nvSpPr>
          <p:cNvPr id="9" name="Google Shape;9;p2"/>
          <p:cNvSpPr/>
          <p:nvPr/>
        </p:nvSpPr>
        <p:spPr>
          <a:xfrm>
            <a:off x="50" y="0"/>
            <a:ext cx="9144000" cy="45240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10" name="Google Shape;10;p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11" name="Google Shape;11;p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3200"/>
              <a:buFont typeface="Google Sans"/>
              <a:buNone/>
              <a:defRPr b="0" i="0" sz="44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ox - Orange">
  <p:cSld name="TITLE_2_3_1_1">
    <p:spTree>
      <p:nvGrpSpPr>
        <p:cNvPr id="48" name="Shape 48"/>
        <p:cNvGrpSpPr/>
        <p:nvPr/>
      </p:nvGrpSpPr>
      <p:grpSpPr>
        <a:xfrm>
          <a:off x="0" y="0"/>
          <a:ext cx="0" cy="0"/>
          <a:chOff x="0" y="0"/>
          <a:chExt cx="0" cy="0"/>
        </a:xfrm>
      </p:grpSpPr>
      <p:sp>
        <p:nvSpPr>
          <p:cNvPr id="49" name="Google Shape;49;p11"/>
          <p:cNvSpPr txBox="1"/>
          <p:nvPr>
            <p:ph idx="1" type="body"/>
          </p:nvPr>
        </p:nvSpPr>
        <p:spPr>
          <a:xfrm>
            <a:off x="344500"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50" name="Google Shape;50;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1" name="Google Shape;51;p11"/>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 name="Google Shape;52;p11"/>
          <p:cNvSpPr txBox="1"/>
          <p:nvPr>
            <p:ph type="title"/>
          </p:nvPr>
        </p:nvSpPr>
        <p:spPr>
          <a:xfrm>
            <a:off x="344500" y="264375"/>
            <a:ext cx="7797000" cy="5385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
        <p:nvSpPr>
          <p:cNvPr id="53" name="Google Shape;53;p11"/>
          <p:cNvSpPr txBox="1"/>
          <p:nvPr>
            <p:ph idx="2" type="body"/>
          </p:nvPr>
        </p:nvSpPr>
        <p:spPr>
          <a:xfrm>
            <a:off x="4802775"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4" name="Shape 5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rimson">
  <p:cSld name="TITLE_2_2_1">
    <p:spTree>
      <p:nvGrpSpPr>
        <p:cNvPr id="55" name="Shape 55"/>
        <p:cNvGrpSpPr/>
        <p:nvPr/>
      </p:nvGrpSpPr>
      <p:grpSpPr>
        <a:xfrm>
          <a:off x="0" y="0"/>
          <a:ext cx="0" cy="0"/>
          <a:chOff x="0" y="0"/>
          <a:chExt cx="0" cy="0"/>
        </a:xfrm>
      </p:grpSpPr>
      <p:sp>
        <p:nvSpPr>
          <p:cNvPr id="56" name="Google Shape;56;p13"/>
          <p:cNvSpPr txBox="1"/>
          <p:nvPr>
            <p:ph idx="1" type="body"/>
          </p:nvPr>
        </p:nvSpPr>
        <p:spPr>
          <a:xfrm>
            <a:off x="344501" y="1718700"/>
            <a:ext cx="2976600" cy="2046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57" name="Google Shape;57;p13"/>
          <p:cNvSpPr txBox="1"/>
          <p:nvPr>
            <p:ph type="title"/>
          </p:nvPr>
        </p:nvSpPr>
        <p:spPr>
          <a:xfrm>
            <a:off x="344500" y="603900"/>
            <a:ext cx="3864600" cy="969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9pPr>
          </a:lstStyle>
          <a:p/>
        </p:txBody>
      </p:sp>
      <p:sp>
        <p:nvSpPr>
          <p:cNvPr id="58" name="Google Shape;58;p1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3"/>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 name="Google Shape;60;p1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Orange">
  <p:cSld name="TITLE_2_2_1_1">
    <p:spTree>
      <p:nvGrpSpPr>
        <p:cNvPr id="61" name="Shape 61"/>
        <p:cNvGrpSpPr/>
        <p:nvPr/>
      </p:nvGrpSpPr>
      <p:grpSpPr>
        <a:xfrm>
          <a:off x="0" y="0"/>
          <a:ext cx="0" cy="0"/>
          <a:chOff x="0" y="0"/>
          <a:chExt cx="0" cy="0"/>
        </a:xfrm>
      </p:grpSpPr>
      <p:sp>
        <p:nvSpPr>
          <p:cNvPr id="62" name="Google Shape;62;p14"/>
          <p:cNvSpPr txBox="1"/>
          <p:nvPr>
            <p:ph idx="1" type="body"/>
          </p:nvPr>
        </p:nvSpPr>
        <p:spPr>
          <a:xfrm>
            <a:off x="344501" y="1718700"/>
            <a:ext cx="2976600" cy="2046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63" name="Google Shape;63;p14"/>
          <p:cNvSpPr txBox="1"/>
          <p:nvPr>
            <p:ph type="title"/>
          </p:nvPr>
        </p:nvSpPr>
        <p:spPr>
          <a:xfrm>
            <a:off x="344500" y="603900"/>
            <a:ext cx="3864600" cy="9627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000"/>
              <a:buFont typeface="Helvetica Neue Light"/>
              <a:buNone/>
              <a:defRPr b="0" i="0" sz="3000" u="none" cap="none" strike="noStrike">
                <a:solidFill>
                  <a:srgbClr val="000000"/>
                </a:solidFill>
                <a:latin typeface="Helvetica Neue Light"/>
                <a:ea typeface="Helvetica Neue Light"/>
                <a:cs typeface="Helvetica Neue Light"/>
                <a:sym typeface="Helvetica Neue Light"/>
              </a:defRPr>
            </a:lvl9pPr>
          </a:lstStyle>
          <a:p/>
        </p:txBody>
      </p:sp>
      <p:sp>
        <p:nvSpPr>
          <p:cNvPr id="64" name="Google Shape;64;p1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4"/>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6" name="Google Shape;66;p14"/>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000000"/>
                </a:solidFill>
                <a:latin typeface="Roboto"/>
                <a:ea typeface="Roboto"/>
                <a:cs typeface="Roboto"/>
                <a:sym typeface="Roboto"/>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67" name="Shape 67"/>
        <p:cNvGrpSpPr/>
        <p:nvPr/>
      </p:nvGrpSpPr>
      <p:grpSpPr>
        <a:xfrm>
          <a:off x="0" y="0"/>
          <a:ext cx="0" cy="0"/>
          <a:chOff x="0" y="0"/>
          <a:chExt cx="0" cy="0"/>
        </a:xfrm>
      </p:grpSpPr>
      <p:sp>
        <p:nvSpPr>
          <p:cNvPr id="68" name="Google Shape;68;p1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 Crimson">
  <p:cSld name="CUSTOM_2_1_1">
    <p:bg>
      <p:bgPr>
        <a:solidFill>
          <a:srgbClr val="FFFFFF"/>
        </a:solidFill>
      </p:bgPr>
    </p:bg>
    <p:spTree>
      <p:nvGrpSpPr>
        <p:cNvPr id="69" name="Shape 69"/>
        <p:cNvGrpSpPr/>
        <p:nvPr/>
      </p:nvGrpSpPr>
      <p:grpSpPr>
        <a:xfrm>
          <a:off x="0" y="0"/>
          <a:ext cx="0" cy="0"/>
          <a:chOff x="0" y="0"/>
          <a:chExt cx="0" cy="0"/>
        </a:xfrm>
      </p:grpSpPr>
      <p:sp>
        <p:nvSpPr>
          <p:cNvPr id="70" name="Google Shape;70;p1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1" name="Google Shape;71;p16"/>
          <p:cNvSpPr/>
          <p:nvPr/>
        </p:nvSpPr>
        <p:spPr>
          <a:xfrm>
            <a:off x="522575" y="3458700"/>
            <a:ext cx="465900" cy="94500"/>
          </a:xfrm>
          <a:prstGeom prst="roundRect">
            <a:avLst>
              <a:gd fmla="val 50000" name="adj"/>
            </a:avLst>
          </a:prstGeom>
          <a:solidFill>
            <a:srgbClr val="A51C3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6"/>
          <p:cNvSpPr txBox="1"/>
          <p:nvPr>
            <p:ph idx="1"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
        <p:nvSpPr>
          <p:cNvPr id="73" name="Google Shape;73;p16"/>
          <p:cNvSpPr txBox="1"/>
          <p:nvPr>
            <p:ph idx="2" type="subTitle"/>
          </p:nvPr>
        </p:nvSpPr>
        <p:spPr>
          <a:xfrm>
            <a:off x="422950" y="2984175"/>
            <a:ext cx="7801200" cy="364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 Orange">
  <p:cSld name="CUSTOM_2_1_1_1">
    <p:bg>
      <p:bgPr>
        <a:solidFill>
          <a:srgbClr val="FFFFFF"/>
        </a:solidFill>
      </p:bgPr>
    </p:bg>
    <p:spTree>
      <p:nvGrpSpPr>
        <p:cNvPr id="74" name="Shape 74"/>
        <p:cNvGrpSpPr/>
        <p:nvPr/>
      </p:nvGrpSpPr>
      <p:grpSpPr>
        <a:xfrm>
          <a:off x="0" y="0"/>
          <a:ext cx="0" cy="0"/>
          <a:chOff x="0" y="0"/>
          <a:chExt cx="0" cy="0"/>
        </a:xfrm>
      </p:grpSpPr>
      <p:sp>
        <p:nvSpPr>
          <p:cNvPr id="75" name="Google Shape;75;p17"/>
          <p:cNvSpPr txBox="1"/>
          <p:nvPr>
            <p:ph idx="1" type="subTitle"/>
          </p:nvPr>
        </p:nvSpPr>
        <p:spPr>
          <a:xfrm>
            <a:off x="422950" y="2984175"/>
            <a:ext cx="7801200" cy="3642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76" name="Google Shape;76;p17"/>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7" name="Google Shape;77;p17"/>
          <p:cNvSpPr/>
          <p:nvPr/>
        </p:nvSpPr>
        <p:spPr>
          <a:xfrm>
            <a:off x="522575" y="3458700"/>
            <a:ext cx="465900" cy="94500"/>
          </a:xfrm>
          <a:prstGeom prst="roundRect">
            <a:avLst>
              <a:gd fmla="val 50000" name="adj"/>
            </a:avLst>
          </a:prstGeom>
          <a:solidFill>
            <a:srgbClr val="EA86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7"/>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9AA0A6"/>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Orange">
  <p:cSld name="CUSTOM_1">
    <p:spTree>
      <p:nvGrpSpPr>
        <p:cNvPr id="12" name="Shape 12"/>
        <p:cNvGrpSpPr/>
        <p:nvPr/>
      </p:nvGrpSpPr>
      <p:grpSpPr>
        <a:xfrm>
          <a:off x="0" y="0"/>
          <a:ext cx="0" cy="0"/>
          <a:chOff x="0" y="0"/>
          <a:chExt cx="0" cy="0"/>
        </a:xfrm>
      </p:grpSpPr>
      <p:sp>
        <p:nvSpPr>
          <p:cNvPr id="13" name="Google Shape;13;p3"/>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14" name="Google Shape;14;p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15" name="Google Shape;15;p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3200"/>
              <a:buFont typeface="Google Sans"/>
              <a:buNone/>
              <a:defRPr b="0" i="0" sz="44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Crimson">
  <p:cSld name="TITLE_2">
    <p:spTree>
      <p:nvGrpSpPr>
        <p:cNvPr id="16" name="Shape 16"/>
        <p:cNvGrpSpPr/>
        <p:nvPr/>
      </p:nvGrpSpPr>
      <p:grpSpPr>
        <a:xfrm>
          <a:off x="0" y="0"/>
          <a:ext cx="0" cy="0"/>
          <a:chOff x="0" y="0"/>
          <a:chExt cx="0" cy="0"/>
        </a:xfrm>
      </p:grpSpPr>
      <p:sp>
        <p:nvSpPr>
          <p:cNvPr id="17" name="Google Shape;17;p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8" name="Google Shape;18;p4"/>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Orange">
  <p:cSld name="TITLE_2_4">
    <p:spTree>
      <p:nvGrpSpPr>
        <p:cNvPr id="19" name="Shape 19"/>
        <p:cNvGrpSpPr/>
        <p:nvPr/>
      </p:nvGrpSpPr>
      <p:grpSpPr>
        <a:xfrm>
          <a:off x="0" y="0"/>
          <a:ext cx="0" cy="0"/>
          <a:chOff x="0" y="0"/>
          <a:chExt cx="0" cy="0"/>
        </a:xfrm>
      </p:grpSpPr>
      <p:sp>
        <p:nvSpPr>
          <p:cNvPr id="20" name="Google Shape;20;p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1" name="Google Shape;21;p5"/>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Box - Crimson">
  <p:cSld name="TITLE_2_3">
    <p:spTree>
      <p:nvGrpSpPr>
        <p:cNvPr id="22" name="Shape 22"/>
        <p:cNvGrpSpPr/>
        <p:nvPr/>
      </p:nvGrpSpPr>
      <p:grpSpPr>
        <a:xfrm>
          <a:off x="0" y="0"/>
          <a:ext cx="0" cy="0"/>
          <a:chOff x="0" y="0"/>
          <a:chExt cx="0" cy="0"/>
        </a:xfrm>
      </p:grpSpPr>
      <p:sp>
        <p:nvSpPr>
          <p:cNvPr id="23" name="Google Shape;23;p6"/>
          <p:cNvSpPr txBox="1"/>
          <p:nvPr>
            <p:ph idx="1" type="body"/>
          </p:nvPr>
        </p:nvSpPr>
        <p:spPr>
          <a:xfrm>
            <a:off x="426300" y="1742775"/>
            <a:ext cx="3966600" cy="2760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24" name="Google Shape;24;p6"/>
          <p:cNvSpPr/>
          <p:nvPr/>
        </p:nvSpPr>
        <p:spPr>
          <a:xfrm>
            <a:off x="426300" y="264375"/>
            <a:ext cx="7797000" cy="6429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 name="Google Shape;25;p6"/>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 name="Google Shape;26;p6"/>
          <p:cNvSpPr txBox="1"/>
          <p:nvPr>
            <p:ph type="title"/>
          </p:nvPr>
        </p:nvSpPr>
        <p:spPr>
          <a:xfrm>
            <a:off x="344500" y="264375"/>
            <a:ext cx="7797000" cy="5712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mall Box - Orange">
  <p:cSld name="TITLE_2_3_4">
    <p:spTree>
      <p:nvGrpSpPr>
        <p:cNvPr id="27" name="Shape 27"/>
        <p:cNvGrpSpPr/>
        <p:nvPr/>
      </p:nvGrpSpPr>
      <p:grpSpPr>
        <a:xfrm>
          <a:off x="0" y="0"/>
          <a:ext cx="0" cy="0"/>
          <a:chOff x="0" y="0"/>
          <a:chExt cx="0" cy="0"/>
        </a:xfrm>
      </p:grpSpPr>
      <p:sp>
        <p:nvSpPr>
          <p:cNvPr id="28" name="Google Shape;28;p7"/>
          <p:cNvSpPr txBox="1"/>
          <p:nvPr>
            <p:ph idx="1" type="body"/>
          </p:nvPr>
        </p:nvSpPr>
        <p:spPr>
          <a:xfrm>
            <a:off x="426300" y="1742775"/>
            <a:ext cx="3966600" cy="2760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29" name="Google Shape;29;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0" name="Google Shape;30;p7"/>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 name="Google Shape;31;p7"/>
          <p:cNvSpPr txBox="1"/>
          <p:nvPr>
            <p:ph type="title"/>
          </p:nvPr>
        </p:nvSpPr>
        <p:spPr>
          <a:xfrm>
            <a:off x="344500" y="264375"/>
            <a:ext cx="7797000" cy="5451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Box - Crimson 1">
  <p:cSld name="TITLE_2_3_3">
    <p:spTree>
      <p:nvGrpSpPr>
        <p:cNvPr id="32" name="Shape 32"/>
        <p:cNvGrpSpPr/>
        <p:nvPr/>
      </p:nvGrpSpPr>
      <p:grpSpPr>
        <a:xfrm>
          <a:off x="0" y="0"/>
          <a:ext cx="0" cy="0"/>
          <a:chOff x="0" y="0"/>
          <a:chExt cx="0" cy="0"/>
        </a:xfrm>
      </p:grpSpPr>
      <p:sp>
        <p:nvSpPr>
          <p:cNvPr id="33" name="Google Shape;33;p8"/>
          <p:cNvSpPr txBox="1"/>
          <p:nvPr>
            <p:ph idx="1" type="body"/>
          </p:nvPr>
        </p:nvSpPr>
        <p:spPr>
          <a:xfrm>
            <a:off x="344500" y="1546975"/>
            <a:ext cx="84477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34" name="Google Shape;34;p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5" name="Google Shape;35;p8"/>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6" name="Google Shape;36;p8"/>
          <p:cNvSpPr txBox="1"/>
          <p:nvPr>
            <p:ph type="title"/>
          </p:nvPr>
        </p:nvSpPr>
        <p:spPr>
          <a:xfrm>
            <a:off x="344500" y="264375"/>
            <a:ext cx="7797000" cy="5385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Box - Orange">
  <p:cSld name="TITLE_2_3_2">
    <p:spTree>
      <p:nvGrpSpPr>
        <p:cNvPr id="37" name="Shape 37"/>
        <p:cNvGrpSpPr/>
        <p:nvPr/>
      </p:nvGrpSpPr>
      <p:grpSpPr>
        <a:xfrm>
          <a:off x="0" y="0"/>
          <a:ext cx="0" cy="0"/>
          <a:chOff x="0" y="0"/>
          <a:chExt cx="0" cy="0"/>
        </a:xfrm>
      </p:grpSpPr>
      <p:sp>
        <p:nvSpPr>
          <p:cNvPr id="38" name="Google Shape;38;p9"/>
          <p:cNvSpPr txBox="1"/>
          <p:nvPr>
            <p:ph idx="1" type="body"/>
          </p:nvPr>
        </p:nvSpPr>
        <p:spPr>
          <a:xfrm>
            <a:off x="344500" y="1546975"/>
            <a:ext cx="84477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39" name="Google Shape;39;p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0" name="Google Shape;40;p9"/>
          <p:cNvSpPr/>
          <p:nvPr/>
        </p:nvSpPr>
        <p:spPr>
          <a:xfrm>
            <a:off x="-22468" y="235365"/>
            <a:ext cx="57900" cy="46728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 name="Google Shape;41;p9"/>
          <p:cNvSpPr txBox="1"/>
          <p:nvPr>
            <p:ph type="title"/>
          </p:nvPr>
        </p:nvSpPr>
        <p:spPr>
          <a:xfrm>
            <a:off x="344500" y="264375"/>
            <a:ext cx="7797000" cy="5514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ox - Crimson">
  <p:cSld name="TITLE_2_3_1">
    <p:spTree>
      <p:nvGrpSpPr>
        <p:cNvPr id="42" name="Shape 42"/>
        <p:cNvGrpSpPr/>
        <p:nvPr/>
      </p:nvGrpSpPr>
      <p:grpSpPr>
        <a:xfrm>
          <a:off x="0" y="0"/>
          <a:ext cx="0" cy="0"/>
          <a:chOff x="0" y="0"/>
          <a:chExt cx="0" cy="0"/>
        </a:xfrm>
      </p:grpSpPr>
      <p:sp>
        <p:nvSpPr>
          <p:cNvPr id="43" name="Google Shape;43;p10"/>
          <p:cNvSpPr txBox="1"/>
          <p:nvPr>
            <p:ph idx="1" type="body"/>
          </p:nvPr>
        </p:nvSpPr>
        <p:spPr>
          <a:xfrm>
            <a:off x="344500"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
        <p:nvSpPr>
          <p:cNvPr id="44" name="Google Shape;44;p1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5" name="Google Shape;45;p10"/>
          <p:cNvSpPr/>
          <p:nvPr/>
        </p:nvSpPr>
        <p:spPr>
          <a:xfrm>
            <a:off x="-22468" y="235365"/>
            <a:ext cx="57900" cy="4672800"/>
          </a:xfrm>
          <a:prstGeom prst="rect">
            <a:avLst/>
          </a:prstGeom>
          <a:solidFill>
            <a:srgbClr val="A51C3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6" name="Google Shape;46;p10"/>
          <p:cNvSpPr txBox="1"/>
          <p:nvPr>
            <p:ph type="title"/>
          </p:nvPr>
        </p:nvSpPr>
        <p:spPr>
          <a:xfrm>
            <a:off x="344500" y="264375"/>
            <a:ext cx="7797000" cy="5514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3000"/>
              <a:buFont typeface="Arial"/>
              <a:buNone/>
              <a:defRPr b="0" i="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3600"/>
              <a:buFont typeface="Helvetica Neue Light"/>
              <a:buNone/>
              <a:defRPr b="0" i="0" sz="3600" u="none" cap="none" strike="noStrike">
                <a:solidFill>
                  <a:srgbClr val="000000"/>
                </a:solidFill>
                <a:latin typeface="Helvetica Neue Light"/>
                <a:ea typeface="Helvetica Neue Light"/>
                <a:cs typeface="Helvetica Neue Light"/>
                <a:sym typeface="Helvetica Neue Light"/>
              </a:defRPr>
            </a:lvl9pPr>
          </a:lstStyle>
          <a:p/>
        </p:txBody>
      </p:sp>
      <p:sp>
        <p:nvSpPr>
          <p:cNvPr id="47" name="Google Shape;47;p10"/>
          <p:cNvSpPr txBox="1"/>
          <p:nvPr>
            <p:ph idx="2" type="body"/>
          </p:nvPr>
        </p:nvSpPr>
        <p:spPr>
          <a:xfrm>
            <a:off x="4802775" y="1546975"/>
            <a:ext cx="3911400" cy="3361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1pPr>
            <a:lvl2pPr indent="-342900" lvl="1" marL="914400" marR="0" rtl="0" algn="l">
              <a:lnSpc>
                <a:spcPct val="130000"/>
              </a:lnSpc>
              <a:spcBef>
                <a:spcPts val="0"/>
              </a:spcBef>
              <a:spcAft>
                <a:spcPts val="0"/>
              </a:spcAft>
              <a:buClr>
                <a:srgbClr val="80868B"/>
              </a:buClr>
              <a:buSzPts val="1800"/>
              <a:buFont typeface="Roboto"/>
              <a:buChar char="○"/>
              <a:defRPr b="0" i="0" u="none" cap="none" strike="noStrike">
                <a:solidFill>
                  <a:srgbClr val="5F6368"/>
                </a:solidFill>
                <a:latin typeface="Roboto"/>
                <a:ea typeface="Roboto"/>
                <a:cs typeface="Roboto"/>
                <a:sym typeface="Roboto"/>
              </a:defRPr>
            </a:lvl2pPr>
            <a:lvl3pPr indent="-342900" lvl="2" marL="1371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3pPr>
            <a:lvl4pPr indent="-342900" lvl="3" marL="1828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4pPr>
            <a:lvl5pPr indent="-342900" lvl="4" marL="22860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5pPr>
            <a:lvl6pPr indent="-342900" lvl="5" marL="27432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6pPr>
            <a:lvl7pPr indent="-342900" lvl="6" marL="32004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7pPr>
            <a:lvl8pPr indent="-342900" lvl="7" marL="36576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8pPr>
            <a:lvl9pPr indent="-342900" lvl="8" marL="4114800" marR="0" rtl="0" algn="l">
              <a:lnSpc>
                <a:spcPct val="130000"/>
              </a:lnSpc>
              <a:spcBef>
                <a:spcPts val="0"/>
              </a:spcBef>
              <a:spcAft>
                <a:spcPts val="0"/>
              </a:spcAft>
              <a:buClr>
                <a:srgbClr val="5F6368"/>
              </a:buClr>
              <a:buSzPts val="1800"/>
              <a:buFont typeface="Roboto"/>
              <a:buChar char="■"/>
              <a:defRPr b="0" i="0" u="none" cap="none" strike="noStrike">
                <a:solidFill>
                  <a:srgbClr val="5F6368"/>
                </a:solidFill>
                <a:latin typeface="Roboto"/>
                <a:ea typeface="Roboto"/>
                <a:cs typeface="Roboto"/>
                <a:sym typeface="Roboto"/>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1pPr>
            <a:lvl2pPr indent="-342900" lvl="1" marL="9144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2pPr>
            <a:lvl3pPr indent="-342900" lvl="2" marL="13716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3pPr>
            <a:lvl4pPr indent="-342900" lvl="3" marL="18288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4pPr>
            <a:lvl5pPr indent="-342900" lvl="4" marL="22860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5pPr>
            <a:lvl6pPr indent="-342900" lvl="5" marL="27432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6pPr>
            <a:lvl7pPr indent="-342900" lvl="6" marL="32004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7pPr>
            <a:lvl8pPr indent="-342900" lvl="7" marL="36576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8pPr>
            <a:lvl9pPr indent="-342900" lvl="8" marL="4114800" marR="0" rtl="0" algn="l">
              <a:lnSpc>
                <a:spcPct val="100000"/>
              </a:lnSpc>
              <a:spcBef>
                <a:spcPts val="2200"/>
              </a:spcBef>
              <a:spcAft>
                <a:spcPts val="0"/>
              </a:spcAft>
              <a:buClr>
                <a:srgbClr val="80868B"/>
              </a:buClr>
              <a:buSzPts val="1800"/>
              <a:buFont typeface="Roboto"/>
              <a:buChar char="•"/>
              <a:defRPr b="0" i="0" sz="18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3000"/>
              <a:buFont typeface="Google Sans"/>
              <a:buNone/>
              <a:defRPr b="0" i="0" sz="30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300"/>
              <a:buFont typeface="Helvetica Neue Light"/>
              <a:buNone/>
              <a:defRPr b="0" i="0" sz="4300" u="none" cap="none" strike="noStrike">
                <a:solidFill>
                  <a:srgbClr val="000000"/>
                </a:solidFill>
                <a:latin typeface="Helvetica Neue Light"/>
                <a:ea typeface="Helvetica Neue Light"/>
                <a:cs typeface="Helvetica Neue Light"/>
                <a:sym typeface="Helvetica Neue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1.gif"/><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1.gif"/><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8"/>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sz="4700"/>
              <a:t>Who Am I Building This for? </a:t>
            </a:r>
            <a:endParaRPr sz="4700"/>
          </a:p>
          <a:p>
            <a:pPr indent="0" lvl="0" marL="0" rtl="0" algn="l">
              <a:spcBef>
                <a:spcPts val="0"/>
              </a:spcBef>
              <a:spcAft>
                <a:spcPts val="0"/>
              </a:spcAft>
              <a:buNone/>
            </a:pPr>
            <a:r>
              <a:rPr lang="en" sz="4700"/>
              <a:t>How Will They Use It?</a:t>
            </a:r>
            <a:endParaRPr sz="4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7"/>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Consider diverse perspectives</a:t>
            </a:r>
            <a:endParaRPr/>
          </a:p>
        </p:txBody>
      </p:sp>
      <p:grpSp>
        <p:nvGrpSpPr>
          <p:cNvPr id="171" name="Google Shape;171;p27"/>
          <p:cNvGrpSpPr/>
          <p:nvPr/>
        </p:nvGrpSpPr>
        <p:grpSpPr>
          <a:xfrm>
            <a:off x="6016482" y="582224"/>
            <a:ext cx="2893244" cy="2790221"/>
            <a:chOff x="2865805" y="416466"/>
            <a:chExt cx="4310554" cy="4310554"/>
          </a:xfrm>
        </p:grpSpPr>
        <p:pic>
          <p:nvPicPr>
            <p:cNvPr id="172" name="Google Shape;172;p27"/>
            <p:cNvPicPr preferRelativeResize="0"/>
            <p:nvPr/>
          </p:nvPicPr>
          <p:blipFill rotWithShape="1">
            <a:blip r:embed="rId3">
              <a:alphaModFix/>
            </a:blip>
            <a:srcRect b="6323" l="0" r="0" t="0"/>
            <a:stretch/>
          </p:blipFill>
          <p:spPr>
            <a:xfrm>
              <a:off x="4068675" y="699525"/>
              <a:ext cx="1892150" cy="3851275"/>
            </a:xfrm>
            <a:prstGeom prst="rect">
              <a:avLst/>
            </a:prstGeom>
            <a:noFill/>
            <a:ln>
              <a:noFill/>
            </a:ln>
            <a:effectLst>
              <a:outerShdw blurRad="85725" rotWithShape="0" algn="bl" dir="3900000" dist="19050">
                <a:srgbClr val="000000">
                  <a:alpha val="30000"/>
                </a:srgbClr>
              </a:outerShdw>
            </a:effectLst>
          </p:spPr>
        </p:pic>
        <p:sp>
          <p:nvSpPr>
            <p:cNvPr id="173" name="Google Shape;173;p27"/>
            <p:cNvSpPr/>
            <p:nvPr/>
          </p:nvSpPr>
          <p:spPr>
            <a:xfrm>
              <a:off x="4128100" y="2549150"/>
              <a:ext cx="1064100" cy="920700"/>
            </a:xfrm>
            <a:prstGeom prst="rect">
              <a:avLst/>
            </a:prstGeom>
            <a:solidFill>
              <a:srgbClr val="19171A"/>
            </a:solidFill>
            <a:ln>
              <a:noFill/>
            </a:ln>
            <a:effectLst>
              <a:outerShdw blurRad="85725" rotWithShape="0" algn="bl" dir="39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4" name="Google Shape;174;p27"/>
            <p:cNvPicPr preferRelativeResize="0"/>
            <p:nvPr/>
          </p:nvPicPr>
          <p:blipFill>
            <a:blip r:embed="rId4">
              <a:alphaModFix/>
            </a:blip>
            <a:stretch>
              <a:fillRect/>
            </a:stretch>
          </p:blipFill>
          <p:spPr>
            <a:xfrm>
              <a:off x="2865805" y="416466"/>
              <a:ext cx="4310554" cy="4310554"/>
            </a:xfrm>
            <a:prstGeom prst="rect">
              <a:avLst/>
            </a:prstGeom>
            <a:noFill/>
            <a:ln>
              <a:noFill/>
            </a:ln>
            <a:effectLst>
              <a:outerShdw blurRad="85725" rotWithShape="0" algn="bl" dir="3900000" dist="19050">
                <a:srgbClr val="000000">
                  <a:alpha val="30000"/>
                </a:srgbClr>
              </a:outerShdw>
            </a:effectLst>
          </p:spPr>
        </p:pic>
      </p:grpSp>
      <p:sp>
        <p:nvSpPr>
          <p:cNvPr id="175" name="Google Shape;175;p27"/>
          <p:cNvSpPr txBox="1"/>
          <p:nvPr>
            <p:ph idx="1" type="body"/>
          </p:nvPr>
        </p:nvSpPr>
        <p:spPr>
          <a:xfrm>
            <a:off x="344500" y="1220700"/>
            <a:ext cx="5672100" cy="3687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700">
                <a:solidFill>
                  <a:schemeClr val="dk1"/>
                </a:solidFill>
                <a:latin typeface="Google Sans"/>
                <a:ea typeface="Google Sans"/>
                <a:cs typeface="Google Sans"/>
                <a:sym typeface="Google Sans"/>
              </a:rPr>
              <a:t>How does this technology look when analyzed from </a:t>
            </a:r>
            <a:r>
              <a:rPr b="1" lang="en" sz="1700">
                <a:solidFill>
                  <a:schemeClr val="accent1"/>
                </a:solidFill>
                <a:latin typeface="Google Sans"/>
                <a:ea typeface="Google Sans"/>
                <a:cs typeface="Google Sans"/>
                <a:sym typeface="Google Sans"/>
              </a:rPr>
              <a:t>diverse perspectives</a:t>
            </a:r>
            <a:r>
              <a:rPr lang="en" sz="1700">
                <a:solidFill>
                  <a:schemeClr val="dk1"/>
                </a:solidFill>
                <a:latin typeface="Google Sans"/>
                <a:ea typeface="Google Sans"/>
                <a:cs typeface="Google Sans"/>
                <a:sym typeface="Google Sans"/>
              </a:rPr>
              <a:t>, particularly those that are historically marginalized or under-represented?</a:t>
            </a:r>
            <a:endParaRPr sz="1700">
              <a:solidFill>
                <a:schemeClr val="dk1"/>
              </a:solidFill>
              <a:latin typeface="Google Sans"/>
              <a:ea typeface="Google Sans"/>
              <a:cs typeface="Google Sans"/>
              <a:sym typeface="Google Sans"/>
            </a:endParaRPr>
          </a:p>
          <a:p>
            <a:pPr indent="0" lvl="0" marL="0" rtl="0" algn="ctr">
              <a:lnSpc>
                <a:spcPct val="115000"/>
              </a:lnSpc>
              <a:spcBef>
                <a:spcPts val="2000"/>
              </a:spcBef>
              <a:spcAft>
                <a:spcPts val="0"/>
              </a:spcAft>
              <a:buNone/>
            </a:pPr>
            <a:r>
              <a:t/>
            </a:r>
            <a:endParaRPr sz="1700">
              <a:solidFill>
                <a:schemeClr val="dk1"/>
              </a:solidFill>
              <a:latin typeface="Google Sans"/>
              <a:ea typeface="Google Sans"/>
              <a:cs typeface="Google Sans"/>
              <a:sym typeface="Google Sans"/>
            </a:endParaRPr>
          </a:p>
          <a:p>
            <a:pPr indent="0" lvl="0" marL="457200" rtl="0" algn="l">
              <a:lnSpc>
                <a:spcPct val="115000"/>
              </a:lnSpc>
              <a:spcBef>
                <a:spcPts val="2000"/>
              </a:spcBef>
              <a:spcAft>
                <a:spcPts val="2000"/>
              </a:spcAft>
              <a:buNone/>
            </a:pPr>
            <a:r>
              <a:t/>
            </a:r>
            <a:endParaRPr sz="1500">
              <a:solidFill>
                <a:schemeClr val="dk1"/>
              </a:solidFill>
              <a:latin typeface="Google Sans"/>
              <a:ea typeface="Google Sans"/>
              <a:cs typeface="Google Sans"/>
              <a:sym typeface="Google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ph idx="1" type="body"/>
          </p:nvPr>
        </p:nvSpPr>
        <p:spPr>
          <a:xfrm>
            <a:off x="344500" y="1220700"/>
            <a:ext cx="5672100" cy="3687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700">
                <a:solidFill>
                  <a:schemeClr val="dk2"/>
                </a:solidFill>
                <a:latin typeface="Google Sans"/>
                <a:ea typeface="Google Sans"/>
                <a:cs typeface="Google Sans"/>
                <a:sym typeface="Google Sans"/>
              </a:rPr>
              <a:t>How does this technology look when analyzed from </a:t>
            </a:r>
            <a:r>
              <a:rPr b="1" lang="en" sz="1700">
                <a:solidFill>
                  <a:schemeClr val="dk2"/>
                </a:solidFill>
                <a:latin typeface="Google Sans"/>
                <a:ea typeface="Google Sans"/>
                <a:cs typeface="Google Sans"/>
                <a:sym typeface="Google Sans"/>
              </a:rPr>
              <a:t>diverse perspectives</a:t>
            </a:r>
            <a:r>
              <a:rPr lang="en" sz="1700">
                <a:solidFill>
                  <a:schemeClr val="dk2"/>
                </a:solidFill>
                <a:latin typeface="Google Sans"/>
                <a:ea typeface="Google Sans"/>
                <a:cs typeface="Google Sans"/>
                <a:sym typeface="Google Sans"/>
              </a:rPr>
              <a:t>, particularly those that are historically marginalized or under-represented?</a:t>
            </a:r>
            <a:endParaRPr sz="1700">
              <a:solidFill>
                <a:schemeClr val="dk2"/>
              </a:solidFill>
            </a:endParaRPr>
          </a:p>
          <a:p>
            <a:pPr indent="0" lvl="0" marL="0" rtl="0" algn="l">
              <a:lnSpc>
                <a:spcPct val="115000"/>
              </a:lnSpc>
              <a:spcBef>
                <a:spcPts val="2000"/>
              </a:spcBef>
              <a:spcAft>
                <a:spcPts val="0"/>
              </a:spcAft>
              <a:buNone/>
            </a:pPr>
            <a:r>
              <a:rPr b="1" lang="en" sz="1500">
                <a:solidFill>
                  <a:schemeClr val="dk1"/>
                </a:solidFill>
                <a:latin typeface="Google Sans"/>
                <a:ea typeface="Google Sans"/>
                <a:cs typeface="Google Sans"/>
                <a:sym typeface="Google Sans"/>
              </a:rPr>
              <a:t>Example: </a:t>
            </a:r>
            <a:br>
              <a:rPr b="1" lang="en" sz="1500">
                <a:solidFill>
                  <a:schemeClr val="dk1"/>
                </a:solidFill>
                <a:latin typeface="Google Sans"/>
                <a:ea typeface="Google Sans"/>
                <a:cs typeface="Google Sans"/>
                <a:sym typeface="Google Sans"/>
              </a:rPr>
            </a:br>
            <a:r>
              <a:rPr lang="en" sz="1500">
                <a:solidFill>
                  <a:schemeClr val="dk1"/>
                </a:solidFill>
                <a:latin typeface="Google Sans"/>
                <a:ea typeface="Google Sans"/>
                <a:cs typeface="Google Sans"/>
                <a:sym typeface="Google Sans"/>
              </a:rPr>
              <a:t>How would the choice of command phrases look to...</a:t>
            </a:r>
            <a:endParaRPr sz="1500">
              <a:solidFill>
                <a:schemeClr val="dk1"/>
              </a:solidFill>
              <a:latin typeface="Google Sans"/>
              <a:ea typeface="Google Sans"/>
              <a:cs typeface="Google Sans"/>
              <a:sym typeface="Google Sans"/>
            </a:endParaRPr>
          </a:p>
          <a:p>
            <a:pPr indent="-323850" lvl="0" marL="457200" rtl="0" algn="l">
              <a:lnSpc>
                <a:spcPct val="115000"/>
              </a:lnSpc>
              <a:spcBef>
                <a:spcPts val="2000"/>
              </a:spcBef>
              <a:spcAft>
                <a:spcPts val="0"/>
              </a:spcAft>
              <a:buClr>
                <a:schemeClr val="dk1"/>
              </a:buClr>
              <a:buSzPts val="1500"/>
              <a:buFont typeface="Google Sans"/>
              <a:buChar char="●"/>
            </a:pPr>
            <a:r>
              <a:rPr lang="en" sz="1500">
                <a:solidFill>
                  <a:schemeClr val="dk1"/>
                </a:solidFill>
                <a:latin typeface="Google Sans"/>
                <a:ea typeface="Google Sans"/>
                <a:cs typeface="Google Sans"/>
                <a:sym typeface="Google Sans"/>
              </a:rPr>
              <a:t>People who are </a:t>
            </a:r>
            <a:r>
              <a:rPr b="1" lang="en" sz="1500">
                <a:solidFill>
                  <a:schemeClr val="accent1"/>
                </a:solidFill>
                <a:latin typeface="Google Sans"/>
                <a:ea typeface="Google Sans"/>
                <a:cs typeface="Google Sans"/>
                <a:sym typeface="Google Sans"/>
              </a:rPr>
              <a:t>non-native English speakers</a:t>
            </a:r>
            <a:r>
              <a:rPr lang="en" sz="1500">
                <a:solidFill>
                  <a:schemeClr val="dk1"/>
                </a:solidFill>
                <a:latin typeface="Google Sans"/>
                <a:ea typeface="Google Sans"/>
                <a:cs typeface="Google Sans"/>
                <a:sym typeface="Google Sans"/>
              </a:rPr>
              <a:t>?</a:t>
            </a:r>
            <a:endParaRPr sz="1500">
              <a:solidFill>
                <a:schemeClr val="dk1"/>
              </a:solidFill>
              <a:latin typeface="Google Sans"/>
              <a:ea typeface="Google Sans"/>
              <a:cs typeface="Google Sans"/>
              <a:sym typeface="Google Sans"/>
            </a:endParaRPr>
          </a:p>
          <a:p>
            <a:pPr indent="-323850" lvl="0" marL="457200" rtl="0" algn="l">
              <a:lnSpc>
                <a:spcPct val="115000"/>
              </a:lnSpc>
              <a:spcBef>
                <a:spcPts val="0"/>
              </a:spcBef>
              <a:spcAft>
                <a:spcPts val="0"/>
              </a:spcAft>
              <a:buClr>
                <a:schemeClr val="dk1"/>
              </a:buClr>
              <a:buSzPts val="1500"/>
              <a:buFont typeface="Google Sans"/>
              <a:buChar char="●"/>
            </a:pPr>
            <a:r>
              <a:rPr lang="en" sz="1500">
                <a:solidFill>
                  <a:schemeClr val="dk1"/>
                </a:solidFill>
                <a:latin typeface="Google Sans"/>
                <a:ea typeface="Google Sans"/>
                <a:cs typeface="Google Sans"/>
                <a:sym typeface="Google Sans"/>
              </a:rPr>
              <a:t>People who speak </a:t>
            </a:r>
            <a:r>
              <a:rPr b="1" lang="en" sz="1500">
                <a:solidFill>
                  <a:schemeClr val="accent4"/>
                </a:solidFill>
                <a:latin typeface="Google Sans"/>
                <a:ea typeface="Google Sans"/>
                <a:cs typeface="Google Sans"/>
                <a:sym typeface="Google Sans"/>
              </a:rPr>
              <a:t>African American Vernacular English</a:t>
            </a:r>
            <a:r>
              <a:rPr lang="en" sz="1500">
                <a:solidFill>
                  <a:schemeClr val="dk1"/>
                </a:solidFill>
                <a:latin typeface="Google Sans"/>
                <a:ea typeface="Google Sans"/>
                <a:cs typeface="Google Sans"/>
                <a:sym typeface="Google Sans"/>
              </a:rPr>
              <a:t>?</a:t>
            </a:r>
            <a:endParaRPr sz="1500">
              <a:solidFill>
                <a:schemeClr val="dk1"/>
              </a:solidFill>
              <a:latin typeface="Google Sans"/>
              <a:ea typeface="Google Sans"/>
              <a:cs typeface="Google Sans"/>
              <a:sym typeface="Google Sans"/>
            </a:endParaRPr>
          </a:p>
          <a:p>
            <a:pPr indent="-323850" lvl="0" marL="457200" rtl="0" algn="l">
              <a:lnSpc>
                <a:spcPct val="115000"/>
              </a:lnSpc>
              <a:spcBef>
                <a:spcPts val="0"/>
              </a:spcBef>
              <a:spcAft>
                <a:spcPts val="0"/>
              </a:spcAft>
              <a:buClr>
                <a:schemeClr val="dk1"/>
              </a:buClr>
              <a:buSzPts val="1500"/>
              <a:buFont typeface="Google Sans"/>
              <a:buChar char="●"/>
            </a:pPr>
            <a:r>
              <a:rPr lang="en" sz="1500">
                <a:solidFill>
                  <a:schemeClr val="dk1"/>
                </a:solidFill>
                <a:latin typeface="Google Sans"/>
                <a:ea typeface="Google Sans"/>
                <a:cs typeface="Google Sans"/>
                <a:sym typeface="Google Sans"/>
              </a:rPr>
              <a:t>People with </a:t>
            </a:r>
            <a:r>
              <a:rPr b="1" lang="en" sz="1500">
                <a:solidFill>
                  <a:schemeClr val="accent3"/>
                </a:solidFill>
                <a:latin typeface="Google Sans"/>
                <a:ea typeface="Google Sans"/>
                <a:cs typeface="Google Sans"/>
                <a:sym typeface="Google Sans"/>
              </a:rPr>
              <a:t>speech impairments</a:t>
            </a:r>
            <a:r>
              <a:rPr lang="en" sz="1500">
                <a:solidFill>
                  <a:schemeClr val="dk1"/>
                </a:solidFill>
                <a:latin typeface="Google Sans"/>
                <a:ea typeface="Google Sans"/>
                <a:cs typeface="Google Sans"/>
                <a:sym typeface="Google Sans"/>
              </a:rPr>
              <a:t>?</a:t>
            </a:r>
            <a:endParaRPr sz="1700">
              <a:solidFill>
                <a:schemeClr val="dk1"/>
              </a:solidFill>
              <a:latin typeface="Google Sans"/>
              <a:ea typeface="Google Sans"/>
              <a:cs typeface="Google Sans"/>
              <a:sym typeface="Google Sans"/>
            </a:endParaRPr>
          </a:p>
          <a:p>
            <a:pPr indent="0" lvl="0" marL="0" rtl="0" algn="ctr">
              <a:lnSpc>
                <a:spcPct val="115000"/>
              </a:lnSpc>
              <a:spcBef>
                <a:spcPts val="2000"/>
              </a:spcBef>
              <a:spcAft>
                <a:spcPts val="0"/>
              </a:spcAft>
              <a:buNone/>
            </a:pPr>
            <a:r>
              <a:t/>
            </a:r>
            <a:endParaRPr sz="1700">
              <a:solidFill>
                <a:schemeClr val="dk1"/>
              </a:solidFill>
              <a:latin typeface="Google Sans"/>
              <a:ea typeface="Google Sans"/>
              <a:cs typeface="Google Sans"/>
              <a:sym typeface="Google Sans"/>
            </a:endParaRPr>
          </a:p>
          <a:p>
            <a:pPr indent="0" lvl="0" marL="457200" rtl="0" algn="l">
              <a:lnSpc>
                <a:spcPct val="115000"/>
              </a:lnSpc>
              <a:spcBef>
                <a:spcPts val="2000"/>
              </a:spcBef>
              <a:spcAft>
                <a:spcPts val="2000"/>
              </a:spcAft>
              <a:buNone/>
            </a:pPr>
            <a:r>
              <a:t/>
            </a:r>
            <a:endParaRPr sz="1500">
              <a:solidFill>
                <a:schemeClr val="dk1"/>
              </a:solidFill>
              <a:latin typeface="Google Sans"/>
              <a:ea typeface="Google Sans"/>
              <a:cs typeface="Google Sans"/>
              <a:sym typeface="Google Sans"/>
            </a:endParaRPr>
          </a:p>
        </p:txBody>
      </p:sp>
      <p:grpSp>
        <p:nvGrpSpPr>
          <p:cNvPr id="181" name="Google Shape;181;p28"/>
          <p:cNvGrpSpPr/>
          <p:nvPr/>
        </p:nvGrpSpPr>
        <p:grpSpPr>
          <a:xfrm>
            <a:off x="6016482" y="582224"/>
            <a:ext cx="2893244" cy="2790221"/>
            <a:chOff x="2865805" y="416466"/>
            <a:chExt cx="4310554" cy="4310554"/>
          </a:xfrm>
        </p:grpSpPr>
        <p:pic>
          <p:nvPicPr>
            <p:cNvPr id="182" name="Google Shape;182;p28"/>
            <p:cNvPicPr preferRelativeResize="0"/>
            <p:nvPr/>
          </p:nvPicPr>
          <p:blipFill rotWithShape="1">
            <a:blip r:embed="rId3">
              <a:alphaModFix/>
            </a:blip>
            <a:srcRect b="6323" l="0" r="0" t="0"/>
            <a:stretch/>
          </p:blipFill>
          <p:spPr>
            <a:xfrm>
              <a:off x="4068675" y="699525"/>
              <a:ext cx="1892150" cy="3851275"/>
            </a:xfrm>
            <a:prstGeom prst="rect">
              <a:avLst/>
            </a:prstGeom>
            <a:noFill/>
            <a:ln>
              <a:noFill/>
            </a:ln>
            <a:effectLst>
              <a:outerShdw blurRad="85725" rotWithShape="0" algn="bl" dir="3900000" dist="19050">
                <a:srgbClr val="000000">
                  <a:alpha val="30000"/>
                </a:srgbClr>
              </a:outerShdw>
            </a:effectLst>
          </p:spPr>
        </p:pic>
        <p:sp>
          <p:nvSpPr>
            <p:cNvPr id="183" name="Google Shape;183;p28"/>
            <p:cNvSpPr/>
            <p:nvPr/>
          </p:nvSpPr>
          <p:spPr>
            <a:xfrm>
              <a:off x="4128100" y="2549150"/>
              <a:ext cx="1064100" cy="920700"/>
            </a:xfrm>
            <a:prstGeom prst="rect">
              <a:avLst/>
            </a:prstGeom>
            <a:solidFill>
              <a:srgbClr val="19171A"/>
            </a:solidFill>
            <a:ln>
              <a:noFill/>
            </a:ln>
            <a:effectLst>
              <a:outerShdw blurRad="85725" rotWithShape="0" algn="bl" dir="39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4" name="Google Shape;184;p28"/>
            <p:cNvPicPr preferRelativeResize="0"/>
            <p:nvPr/>
          </p:nvPicPr>
          <p:blipFill>
            <a:blip r:embed="rId4">
              <a:alphaModFix/>
            </a:blip>
            <a:stretch>
              <a:fillRect/>
            </a:stretch>
          </p:blipFill>
          <p:spPr>
            <a:xfrm>
              <a:off x="2865805" y="416466"/>
              <a:ext cx="4310554" cy="4310554"/>
            </a:xfrm>
            <a:prstGeom prst="rect">
              <a:avLst/>
            </a:prstGeom>
            <a:noFill/>
            <a:ln>
              <a:noFill/>
            </a:ln>
            <a:effectLst>
              <a:outerShdw blurRad="85725" rotWithShape="0" algn="bl" dir="3900000" dist="19050">
                <a:srgbClr val="000000">
                  <a:alpha val="30000"/>
                </a:srgbClr>
              </a:outerShdw>
            </a:effectLst>
          </p:spPr>
        </p:pic>
      </p:grpSp>
      <p:sp>
        <p:nvSpPr>
          <p:cNvPr id="185" name="Google Shape;185;p28"/>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Consider diverse perspectives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Consider social context</a:t>
            </a:r>
            <a:endParaRPr/>
          </a:p>
        </p:txBody>
      </p:sp>
      <p:pic>
        <p:nvPicPr>
          <p:cNvPr id="191" name="Google Shape;191;p29"/>
          <p:cNvPicPr preferRelativeResize="0"/>
          <p:nvPr/>
        </p:nvPicPr>
        <p:blipFill>
          <a:blip r:embed="rId3">
            <a:alphaModFix/>
          </a:blip>
          <a:stretch>
            <a:fillRect/>
          </a:stretch>
        </p:blipFill>
        <p:spPr>
          <a:xfrm>
            <a:off x="6342030" y="802886"/>
            <a:ext cx="1149250" cy="2059640"/>
          </a:xfrm>
          <a:prstGeom prst="rect">
            <a:avLst/>
          </a:prstGeom>
          <a:noFill/>
          <a:ln>
            <a:noFill/>
          </a:ln>
        </p:spPr>
      </p:pic>
      <p:sp>
        <p:nvSpPr>
          <p:cNvPr id="192" name="Google Shape;192;p29"/>
          <p:cNvSpPr txBox="1"/>
          <p:nvPr>
            <p:ph idx="1" type="body"/>
          </p:nvPr>
        </p:nvSpPr>
        <p:spPr>
          <a:xfrm>
            <a:off x="344500" y="1220700"/>
            <a:ext cx="4923900" cy="3687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700">
                <a:solidFill>
                  <a:schemeClr val="dk1"/>
                </a:solidFill>
                <a:latin typeface="Google Sans"/>
                <a:ea typeface="Google Sans"/>
                <a:cs typeface="Google Sans"/>
                <a:sym typeface="Google Sans"/>
              </a:rPr>
              <a:t>What is the </a:t>
            </a:r>
            <a:r>
              <a:rPr b="1" lang="en" sz="1700">
                <a:solidFill>
                  <a:schemeClr val="accent2"/>
                </a:solidFill>
                <a:latin typeface="Google Sans"/>
                <a:ea typeface="Google Sans"/>
                <a:cs typeface="Google Sans"/>
                <a:sym typeface="Google Sans"/>
              </a:rPr>
              <a:t>social context</a:t>
            </a:r>
            <a:r>
              <a:rPr lang="en" sz="1700">
                <a:solidFill>
                  <a:schemeClr val="dk1"/>
                </a:solidFill>
                <a:latin typeface="Google Sans"/>
                <a:ea typeface="Google Sans"/>
                <a:cs typeface="Google Sans"/>
                <a:sym typeface="Google Sans"/>
              </a:rPr>
              <a:t> in which the technology will be used? </a:t>
            </a:r>
            <a:br>
              <a:rPr lang="en" sz="1700">
                <a:solidFill>
                  <a:schemeClr val="dk1"/>
                </a:solidFill>
                <a:latin typeface="Google Sans"/>
                <a:ea typeface="Google Sans"/>
                <a:cs typeface="Google Sans"/>
                <a:sym typeface="Google Sans"/>
              </a:rPr>
            </a:br>
            <a:r>
              <a:rPr lang="en" sz="1700">
                <a:solidFill>
                  <a:schemeClr val="dk1"/>
                </a:solidFill>
                <a:latin typeface="Google Sans"/>
                <a:ea typeface="Google Sans"/>
                <a:cs typeface="Google Sans"/>
                <a:sym typeface="Google Sans"/>
              </a:rPr>
              <a:t>What features of this context are likely to </a:t>
            </a:r>
            <a:br>
              <a:rPr lang="en" sz="1700">
                <a:solidFill>
                  <a:schemeClr val="dk1"/>
                </a:solidFill>
                <a:latin typeface="Google Sans"/>
                <a:ea typeface="Google Sans"/>
                <a:cs typeface="Google Sans"/>
                <a:sym typeface="Google Sans"/>
              </a:rPr>
            </a:br>
            <a:r>
              <a:rPr lang="en" sz="1700">
                <a:solidFill>
                  <a:schemeClr val="dk1"/>
                </a:solidFill>
                <a:latin typeface="Google Sans"/>
                <a:ea typeface="Google Sans"/>
                <a:cs typeface="Google Sans"/>
                <a:sym typeface="Google Sans"/>
              </a:rPr>
              <a:t>impact </a:t>
            </a:r>
            <a:r>
              <a:rPr b="1" lang="en" sz="1700">
                <a:solidFill>
                  <a:schemeClr val="accent1"/>
                </a:solidFill>
                <a:latin typeface="Google Sans"/>
                <a:ea typeface="Google Sans"/>
                <a:cs typeface="Google Sans"/>
                <a:sym typeface="Google Sans"/>
              </a:rPr>
              <a:t>access, adoption and use</a:t>
            </a:r>
            <a:r>
              <a:rPr lang="en" sz="1700">
                <a:solidFill>
                  <a:schemeClr val="dk1"/>
                </a:solidFill>
                <a:latin typeface="Google Sans"/>
                <a:ea typeface="Google Sans"/>
                <a:cs typeface="Google Sans"/>
                <a:sym typeface="Google Sans"/>
              </a:rPr>
              <a:t>?</a:t>
            </a:r>
            <a:endParaRPr sz="1700">
              <a:solidFill>
                <a:schemeClr val="dk1"/>
              </a:solidFill>
              <a:latin typeface="Google Sans"/>
              <a:ea typeface="Google Sans"/>
              <a:cs typeface="Google Sans"/>
              <a:sym typeface="Google Sans"/>
            </a:endParaRPr>
          </a:p>
          <a:p>
            <a:pPr indent="0" lvl="0" marL="0" rtl="0" algn="ctr">
              <a:lnSpc>
                <a:spcPct val="115000"/>
              </a:lnSpc>
              <a:spcBef>
                <a:spcPts val="2000"/>
              </a:spcBef>
              <a:spcAft>
                <a:spcPts val="0"/>
              </a:spcAft>
              <a:buNone/>
            </a:pPr>
            <a:r>
              <a:t/>
            </a:r>
            <a:endParaRPr sz="1700">
              <a:solidFill>
                <a:schemeClr val="dk1"/>
              </a:solidFill>
              <a:latin typeface="Google Sans"/>
              <a:ea typeface="Google Sans"/>
              <a:cs typeface="Google Sans"/>
              <a:sym typeface="Google Sans"/>
            </a:endParaRPr>
          </a:p>
          <a:p>
            <a:pPr indent="0" lvl="0" marL="457200" rtl="0" algn="l">
              <a:lnSpc>
                <a:spcPct val="115000"/>
              </a:lnSpc>
              <a:spcBef>
                <a:spcPts val="2000"/>
              </a:spcBef>
              <a:spcAft>
                <a:spcPts val="2000"/>
              </a:spcAft>
              <a:buNone/>
            </a:pPr>
            <a:r>
              <a:t/>
            </a:r>
            <a:endParaRPr sz="1500">
              <a:solidFill>
                <a:schemeClr val="dk1"/>
              </a:solidFill>
              <a:latin typeface="Google Sans"/>
              <a:ea typeface="Google Sans"/>
              <a:cs typeface="Google Sans"/>
              <a:sym typeface="Google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0"/>
          <p:cNvSpPr txBox="1"/>
          <p:nvPr>
            <p:ph idx="1" type="body"/>
          </p:nvPr>
        </p:nvSpPr>
        <p:spPr>
          <a:xfrm>
            <a:off x="344500" y="1220700"/>
            <a:ext cx="4923900" cy="3687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700">
                <a:solidFill>
                  <a:schemeClr val="dk2"/>
                </a:solidFill>
                <a:latin typeface="Google Sans"/>
                <a:ea typeface="Google Sans"/>
                <a:cs typeface="Google Sans"/>
                <a:sym typeface="Google Sans"/>
              </a:rPr>
              <a:t>What is the </a:t>
            </a:r>
            <a:r>
              <a:rPr b="1" lang="en" sz="1700">
                <a:solidFill>
                  <a:schemeClr val="dk2"/>
                </a:solidFill>
                <a:latin typeface="Google Sans"/>
                <a:ea typeface="Google Sans"/>
                <a:cs typeface="Google Sans"/>
                <a:sym typeface="Google Sans"/>
              </a:rPr>
              <a:t>social context</a:t>
            </a:r>
            <a:r>
              <a:rPr lang="en" sz="1700">
                <a:solidFill>
                  <a:schemeClr val="dk2"/>
                </a:solidFill>
                <a:latin typeface="Google Sans"/>
                <a:ea typeface="Google Sans"/>
                <a:cs typeface="Google Sans"/>
                <a:sym typeface="Google Sans"/>
              </a:rPr>
              <a:t> in which the technology will be used? </a:t>
            </a:r>
            <a:br>
              <a:rPr lang="en" sz="1700">
                <a:solidFill>
                  <a:schemeClr val="dk2"/>
                </a:solidFill>
                <a:latin typeface="Google Sans"/>
                <a:ea typeface="Google Sans"/>
                <a:cs typeface="Google Sans"/>
                <a:sym typeface="Google Sans"/>
              </a:rPr>
            </a:br>
            <a:r>
              <a:rPr lang="en" sz="1700">
                <a:solidFill>
                  <a:schemeClr val="dk2"/>
                </a:solidFill>
                <a:latin typeface="Google Sans"/>
                <a:ea typeface="Google Sans"/>
                <a:cs typeface="Google Sans"/>
                <a:sym typeface="Google Sans"/>
              </a:rPr>
              <a:t>What features of this context are likely to </a:t>
            </a:r>
            <a:br>
              <a:rPr lang="en" sz="1700">
                <a:solidFill>
                  <a:schemeClr val="dk2"/>
                </a:solidFill>
                <a:latin typeface="Google Sans"/>
                <a:ea typeface="Google Sans"/>
                <a:cs typeface="Google Sans"/>
                <a:sym typeface="Google Sans"/>
              </a:rPr>
            </a:br>
            <a:r>
              <a:rPr lang="en" sz="1700">
                <a:solidFill>
                  <a:schemeClr val="dk2"/>
                </a:solidFill>
                <a:latin typeface="Google Sans"/>
                <a:ea typeface="Google Sans"/>
                <a:cs typeface="Google Sans"/>
                <a:sym typeface="Google Sans"/>
              </a:rPr>
              <a:t>impact </a:t>
            </a:r>
            <a:r>
              <a:rPr b="1" lang="en" sz="1700">
                <a:solidFill>
                  <a:schemeClr val="dk2"/>
                </a:solidFill>
                <a:latin typeface="Google Sans"/>
                <a:ea typeface="Google Sans"/>
                <a:cs typeface="Google Sans"/>
                <a:sym typeface="Google Sans"/>
              </a:rPr>
              <a:t>access, adoption and use</a:t>
            </a:r>
            <a:r>
              <a:rPr lang="en" sz="1700">
                <a:solidFill>
                  <a:schemeClr val="dk2"/>
                </a:solidFill>
                <a:latin typeface="Google Sans"/>
                <a:ea typeface="Google Sans"/>
                <a:cs typeface="Google Sans"/>
                <a:sym typeface="Google Sans"/>
              </a:rPr>
              <a:t>?</a:t>
            </a:r>
            <a:endParaRPr sz="1700">
              <a:solidFill>
                <a:schemeClr val="dk2"/>
              </a:solidFill>
              <a:latin typeface="Google Sans"/>
              <a:ea typeface="Google Sans"/>
              <a:cs typeface="Google Sans"/>
              <a:sym typeface="Google Sans"/>
            </a:endParaRPr>
          </a:p>
          <a:p>
            <a:pPr indent="0" lvl="0" marL="0" rtl="0" algn="l">
              <a:lnSpc>
                <a:spcPct val="115000"/>
              </a:lnSpc>
              <a:spcBef>
                <a:spcPts val="2000"/>
              </a:spcBef>
              <a:spcAft>
                <a:spcPts val="0"/>
              </a:spcAft>
              <a:buNone/>
            </a:pPr>
            <a:r>
              <a:rPr b="1" lang="en" sz="1500">
                <a:solidFill>
                  <a:schemeClr val="dk1"/>
                </a:solidFill>
                <a:latin typeface="Google Sans"/>
                <a:ea typeface="Google Sans"/>
                <a:cs typeface="Google Sans"/>
                <a:sym typeface="Google Sans"/>
              </a:rPr>
              <a:t>Example: </a:t>
            </a:r>
            <a:br>
              <a:rPr lang="en" sz="1500">
                <a:solidFill>
                  <a:schemeClr val="dk1"/>
                </a:solidFill>
                <a:latin typeface="Google Sans"/>
                <a:ea typeface="Google Sans"/>
                <a:cs typeface="Google Sans"/>
                <a:sym typeface="Google Sans"/>
              </a:rPr>
            </a:br>
            <a:r>
              <a:rPr lang="en" sz="1500">
                <a:solidFill>
                  <a:schemeClr val="dk1"/>
                </a:solidFill>
                <a:latin typeface="Google Sans"/>
                <a:ea typeface="Google Sans"/>
                <a:cs typeface="Google Sans"/>
                <a:sym typeface="Google Sans"/>
              </a:rPr>
              <a:t>If our intended users span different countries...</a:t>
            </a:r>
            <a:endParaRPr sz="1500">
              <a:solidFill>
                <a:schemeClr val="dk1"/>
              </a:solidFill>
              <a:latin typeface="Google Sans"/>
              <a:ea typeface="Google Sans"/>
              <a:cs typeface="Google Sans"/>
              <a:sym typeface="Google Sans"/>
            </a:endParaRPr>
          </a:p>
          <a:p>
            <a:pPr indent="-323850" lvl="0" marL="457200" rtl="0" algn="l">
              <a:lnSpc>
                <a:spcPct val="115000"/>
              </a:lnSpc>
              <a:spcBef>
                <a:spcPts val="2000"/>
              </a:spcBef>
              <a:spcAft>
                <a:spcPts val="0"/>
              </a:spcAft>
              <a:buClr>
                <a:schemeClr val="dk1"/>
              </a:buClr>
              <a:buSzPts val="1500"/>
              <a:buFont typeface="Google Sans"/>
              <a:buChar char="●"/>
            </a:pPr>
            <a:r>
              <a:rPr lang="en" sz="1500">
                <a:solidFill>
                  <a:schemeClr val="dk1"/>
                </a:solidFill>
                <a:latin typeface="Google Sans"/>
                <a:ea typeface="Google Sans"/>
                <a:cs typeface="Google Sans"/>
                <a:sym typeface="Google Sans"/>
              </a:rPr>
              <a:t>Will there be a </a:t>
            </a:r>
            <a:r>
              <a:rPr b="1" lang="en" sz="1500">
                <a:solidFill>
                  <a:schemeClr val="accent2"/>
                </a:solidFill>
                <a:latin typeface="Google Sans"/>
                <a:ea typeface="Google Sans"/>
                <a:cs typeface="Google Sans"/>
                <a:sym typeface="Google Sans"/>
              </a:rPr>
              <a:t>digital divide</a:t>
            </a:r>
            <a:r>
              <a:rPr lang="en" sz="1500">
                <a:solidFill>
                  <a:schemeClr val="dk1"/>
                </a:solidFill>
                <a:latin typeface="Google Sans"/>
                <a:ea typeface="Google Sans"/>
                <a:cs typeface="Google Sans"/>
                <a:sym typeface="Google Sans"/>
              </a:rPr>
              <a:t>?</a:t>
            </a:r>
            <a:endParaRPr sz="1500">
              <a:solidFill>
                <a:schemeClr val="dk1"/>
              </a:solidFill>
              <a:latin typeface="Google Sans"/>
              <a:ea typeface="Google Sans"/>
              <a:cs typeface="Google Sans"/>
              <a:sym typeface="Google Sans"/>
            </a:endParaRPr>
          </a:p>
          <a:p>
            <a:pPr indent="-323850" lvl="0" marL="457200" rtl="0" algn="l">
              <a:lnSpc>
                <a:spcPct val="115000"/>
              </a:lnSpc>
              <a:spcBef>
                <a:spcPts val="0"/>
              </a:spcBef>
              <a:spcAft>
                <a:spcPts val="0"/>
              </a:spcAft>
              <a:buClr>
                <a:schemeClr val="dk1"/>
              </a:buClr>
              <a:buSzPts val="1500"/>
              <a:buFont typeface="Google Sans"/>
              <a:buChar char="●"/>
            </a:pPr>
            <a:r>
              <a:rPr lang="en" sz="1500">
                <a:solidFill>
                  <a:schemeClr val="dk1"/>
                </a:solidFill>
                <a:latin typeface="Google Sans"/>
                <a:ea typeface="Google Sans"/>
                <a:cs typeface="Google Sans"/>
                <a:sym typeface="Google Sans"/>
              </a:rPr>
              <a:t>Do the countries have different </a:t>
            </a:r>
            <a:r>
              <a:rPr b="1" lang="en" sz="1500">
                <a:solidFill>
                  <a:schemeClr val="accent1"/>
                </a:solidFill>
                <a:latin typeface="Google Sans"/>
                <a:ea typeface="Google Sans"/>
                <a:cs typeface="Google Sans"/>
                <a:sym typeface="Google Sans"/>
              </a:rPr>
              <a:t>rules</a:t>
            </a:r>
            <a:r>
              <a:rPr lang="en" sz="1500">
                <a:solidFill>
                  <a:schemeClr val="dk1"/>
                </a:solidFill>
                <a:latin typeface="Google Sans"/>
                <a:ea typeface="Google Sans"/>
                <a:cs typeface="Google Sans"/>
                <a:sym typeface="Google Sans"/>
              </a:rPr>
              <a:t> and </a:t>
            </a:r>
            <a:r>
              <a:rPr b="1" lang="en" sz="1500">
                <a:solidFill>
                  <a:schemeClr val="accent1"/>
                </a:solidFill>
                <a:latin typeface="Google Sans"/>
                <a:ea typeface="Google Sans"/>
                <a:cs typeface="Google Sans"/>
                <a:sym typeface="Google Sans"/>
              </a:rPr>
              <a:t>regulations</a:t>
            </a:r>
            <a:r>
              <a:rPr lang="en" sz="1500">
                <a:solidFill>
                  <a:schemeClr val="dk1"/>
                </a:solidFill>
                <a:latin typeface="Google Sans"/>
                <a:ea typeface="Google Sans"/>
                <a:cs typeface="Google Sans"/>
                <a:sym typeface="Google Sans"/>
              </a:rPr>
              <a:t> for </a:t>
            </a:r>
            <a:r>
              <a:rPr b="1" lang="en" sz="1500">
                <a:solidFill>
                  <a:schemeClr val="accent3"/>
                </a:solidFill>
                <a:latin typeface="Google Sans"/>
                <a:ea typeface="Google Sans"/>
                <a:cs typeface="Google Sans"/>
                <a:sym typeface="Google Sans"/>
              </a:rPr>
              <a:t>data protection</a:t>
            </a:r>
            <a:r>
              <a:rPr lang="en" sz="1500">
                <a:solidFill>
                  <a:schemeClr val="dk1"/>
                </a:solidFill>
                <a:latin typeface="Google Sans"/>
                <a:ea typeface="Google Sans"/>
                <a:cs typeface="Google Sans"/>
                <a:sym typeface="Google Sans"/>
              </a:rPr>
              <a:t>?</a:t>
            </a:r>
            <a:endParaRPr sz="1500">
              <a:solidFill>
                <a:schemeClr val="dk1"/>
              </a:solidFill>
              <a:latin typeface="Google Sans"/>
              <a:ea typeface="Google Sans"/>
              <a:cs typeface="Google Sans"/>
              <a:sym typeface="Google Sans"/>
            </a:endParaRPr>
          </a:p>
          <a:p>
            <a:pPr indent="-323850" lvl="0" marL="457200" rtl="0" algn="l">
              <a:lnSpc>
                <a:spcPct val="115000"/>
              </a:lnSpc>
              <a:spcBef>
                <a:spcPts val="0"/>
              </a:spcBef>
              <a:spcAft>
                <a:spcPts val="0"/>
              </a:spcAft>
              <a:buClr>
                <a:schemeClr val="dk1"/>
              </a:buClr>
              <a:buSzPts val="1500"/>
              <a:buFont typeface="Google Sans"/>
              <a:buChar char="●"/>
            </a:pPr>
            <a:r>
              <a:rPr lang="en" sz="1500">
                <a:solidFill>
                  <a:schemeClr val="dk1"/>
                </a:solidFill>
                <a:latin typeface="Google Sans"/>
                <a:ea typeface="Google Sans"/>
                <a:cs typeface="Google Sans"/>
                <a:sym typeface="Google Sans"/>
              </a:rPr>
              <a:t>Do </a:t>
            </a:r>
            <a:r>
              <a:rPr b="1" lang="en" sz="1500">
                <a:solidFill>
                  <a:srgbClr val="1D8E3E"/>
                </a:solidFill>
                <a:latin typeface="Google Sans"/>
                <a:ea typeface="Google Sans"/>
                <a:cs typeface="Google Sans"/>
                <a:sym typeface="Google Sans"/>
              </a:rPr>
              <a:t>customs</a:t>
            </a:r>
            <a:r>
              <a:rPr lang="en" sz="1500">
                <a:solidFill>
                  <a:schemeClr val="dk1"/>
                </a:solidFill>
                <a:latin typeface="Google Sans"/>
                <a:ea typeface="Google Sans"/>
                <a:cs typeface="Google Sans"/>
                <a:sym typeface="Google Sans"/>
              </a:rPr>
              <a:t> impact how users </a:t>
            </a:r>
            <a:r>
              <a:rPr b="1" lang="en" sz="1500">
                <a:solidFill>
                  <a:schemeClr val="accent4"/>
                </a:solidFill>
                <a:latin typeface="Google Sans"/>
                <a:ea typeface="Google Sans"/>
                <a:cs typeface="Google Sans"/>
                <a:sym typeface="Google Sans"/>
              </a:rPr>
              <a:t>prioritize values</a:t>
            </a:r>
            <a:r>
              <a:rPr lang="en" sz="1500">
                <a:solidFill>
                  <a:schemeClr val="dk1"/>
                </a:solidFill>
                <a:latin typeface="Google Sans"/>
                <a:ea typeface="Google Sans"/>
                <a:cs typeface="Google Sans"/>
                <a:sym typeface="Google Sans"/>
              </a:rPr>
              <a:t>?</a:t>
            </a:r>
            <a:endParaRPr sz="1700">
              <a:solidFill>
                <a:schemeClr val="dk1"/>
              </a:solidFill>
              <a:latin typeface="Google Sans"/>
              <a:ea typeface="Google Sans"/>
              <a:cs typeface="Google Sans"/>
              <a:sym typeface="Google Sans"/>
            </a:endParaRPr>
          </a:p>
          <a:p>
            <a:pPr indent="0" lvl="0" marL="0" rtl="0" algn="ctr">
              <a:lnSpc>
                <a:spcPct val="115000"/>
              </a:lnSpc>
              <a:spcBef>
                <a:spcPts val="2000"/>
              </a:spcBef>
              <a:spcAft>
                <a:spcPts val="0"/>
              </a:spcAft>
              <a:buNone/>
            </a:pPr>
            <a:r>
              <a:t/>
            </a:r>
            <a:endParaRPr sz="1700">
              <a:solidFill>
                <a:schemeClr val="dk1"/>
              </a:solidFill>
              <a:latin typeface="Google Sans"/>
              <a:ea typeface="Google Sans"/>
              <a:cs typeface="Google Sans"/>
              <a:sym typeface="Google Sans"/>
            </a:endParaRPr>
          </a:p>
          <a:p>
            <a:pPr indent="0" lvl="0" marL="457200" rtl="0" algn="l">
              <a:lnSpc>
                <a:spcPct val="115000"/>
              </a:lnSpc>
              <a:spcBef>
                <a:spcPts val="2000"/>
              </a:spcBef>
              <a:spcAft>
                <a:spcPts val="2000"/>
              </a:spcAft>
              <a:buNone/>
            </a:pPr>
            <a:r>
              <a:t/>
            </a:r>
            <a:endParaRPr sz="1500">
              <a:solidFill>
                <a:schemeClr val="dk1"/>
              </a:solidFill>
              <a:latin typeface="Google Sans"/>
              <a:ea typeface="Google Sans"/>
              <a:cs typeface="Google Sans"/>
              <a:sym typeface="Google Sans"/>
            </a:endParaRPr>
          </a:p>
        </p:txBody>
      </p:sp>
      <p:sp>
        <p:nvSpPr>
          <p:cNvPr id="198" name="Google Shape;198;p30"/>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Consider social context</a:t>
            </a:r>
            <a:endParaRPr/>
          </a:p>
        </p:txBody>
      </p:sp>
      <p:pic>
        <p:nvPicPr>
          <p:cNvPr id="199" name="Google Shape;199;p30"/>
          <p:cNvPicPr preferRelativeResize="0"/>
          <p:nvPr/>
        </p:nvPicPr>
        <p:blipFill>
          <a:blip r:embed="rId3">
            <a:alphaModFix/>
          </a:blip>
          <a:stretch>
            <a:fillRect/>
          </a:stretch>
        </p:blipFill>
        <p:spPr>
          <a:xfrm>
            <a:off x="6342030" y="802886"/>
            <a:ext cx="1149250" cy="205964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1"/>
          <p:cNvSpPr txBox="1"/>
          <p:nvPr>
            <p:ph type="title"/>
          </p:nvPr>
        </p:nvSpPr>
        <p:spPr>
          <a:xfrm>
            <a:off x="633450" y="1273389"/>
            <a:ext cx="7877100" cy="278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t>We identified </a:t>
            </a:r>
            <a:r>
              <a:rPr b="1" lang="en" sz="4000"/>
              <a:t>who</a:t>
            </a:r>
            <a:r>
              <a:rPr lang="en" sz="4000"/>
              <a:t> we are building for…</a:t>
            </a:r>
            <a:br>
              <a:rPr lang="en" sz="4000"/>
            </a:br>
            <a:endParaRPr sz="1700"/>
          </a:p>
          <a:p>
            <a:pPr indent="0" lvl="0" marL="0" rtl="0" algn="l">
              <a:spcBef>
                <a:spcPts val="0"/>
              </a:spcBef>
              <a:spcAft>
                <a:spcPts val="0"/>
              </a:spcAft>
              <a:buNone/>
            </a:pPr>
            <a:r>
              <a:rPr lang="en" sz="4000"/>
              <a:t>But </a:t>
            </a:r>
            <a:r>
              <a:rPr b="1" i="1" lang="en" sz="4000"/>
              <a:t>how</a:t>
            </a:r>
            <a:r>
              <a:rPr lang="en" sz="4000"/>
              <a:t> are they going to use it?</a:t>
            </a:r>
            <a:endParaRPr sz="4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2"/>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dk1"/>
                </a:solidFill>
              </a:rPr>
              <a:t>How</a:t>
            </a:r>
            <a:r>
              <a:rPr lang="en">
                <a:solidFill>
                  <a:schemeClr val="dk1"/>
                </a:solidFill>
              </a:rPr>
              <a:t> are they going to use it?</a:t>
            </a:r>
            <a:endParaRPr/>
          </a:p>
        </p:txBody>
      </p:sp>
      <p:sp>
        <p:nvSpPr>
          <p:cNvPr id="210" name="Google Shape;210;p32"/>
          <p:cNvSpPr/>
          <p:nvPr/>
        </p:nvSpPr>
        <p:spPr>
          <a:xfrm>
            <a:off x="875200" y="1465775"/>
            <a:ext cx="7266300" cy="1609500"/>
          </a:xfrm>
          <a:prstGeom prst="roundRect">
            <a:avLst>
              <a:gd fmla="val 0" name="adj"/>
            </a:avLst>
          </a:prstGeom>
          <a:solidFill>
            <a:srgbClr val="F8F9FA"/>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chemeClr val="accent1"/>
                </a:solidFill>
                <a:latin typeface="Google Sans"/>
                <a:ea typeface="Google Sans"/>
                <a:cs typeface="Google Sans"/>
                <a:sym typeface="Google Sans"/>
              </a:rPr>
              <a:t>Multistability</a:t>
            </a:r>
            <a:endParaRPr b="1" sz="2300">
              <a:solidFill>
                <a:schemeClr val="accent1"/>
              </a:solidFill>
              <a:latin typeface="Google Sans"/>
              <a:ea typeface="Google Sans"/>
              <a:cs typeface="Google Sans"/>
              <a:sym typeface="Google Sans"/>
            </a:endParaRPr>
          </a:p>
          <a:p>
            <a:pPr indent="0" lvl="0" marL="0" rtl="0" algn="l">
              <a:spcBef>
                <a:spcPts val="0"/>
              </a:spcBef>
              <a:spcAft>
                <a:spcPts val="0"/>
              </a:spcAft>
              <a:buNone/>
            </a:pPr>
            <a:r>
              <a:t/>
            </a:r>
            <a:endParaRPr sz="1800">
              <a:latin typeface="Google Sans"/>
              <a:ea typeface="Google Sans"/>
              <a:cs typeface="Google Sans"/>
              <a:sym typeface="Google Sans"/>
            </a:endParaRPr>
          </a:p>
          <a:p>
            <a:pPr indent="0" lvl="0" marL="0" rtl="0" algn="ctr">
              <a:spcBef>
                <a:spcPts val="0"/>
              </a:spcBef>
              <a:spcAft>
                <a:spcPts val="0"/>
              </a:spcAft>
              <a:buNone/>
            </a:pPr>
            <a:r>
              <a:rPr lang="en" sz="1800">
                <a:latin typeface="Google Sans"/>
                <a:ea typeface="Google Sans"/>
                <a:cs typeface="Google Sans"/>
                <a:sym typeface="Google Sans"/>
              </a:rPr>
              <a:t>Even if we design technology for a specific purpose, it may be compatible with immoral, malicious or simply unintended purposes </a:t>
            </a:r>
            <a:endParaRPr>
              <a:latin typeface="Google Sans"/>
              <a:ea typeface="Google Sans"/>
              <a:cs typeface="Google Sans"/>
              <a:sym typeface="Google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33"/>
          <p:cNvPicPr preferRelativeResize="0"/>
          <p:nvPr/>
        </p:nvPicPr>
        <p:blipFill>
          <a:blip r:embed="rId3">
            <a:alphaModFix/>
          </a:blip>
          <a:stretch>
            <a:fillRect/>
          </a:stretch>
        </p:blipFill>
        <p:spPr>
          <a:xfrm>
            <a:off x="687825" y="3089100"/>
            <a:ext cx="6188724" cy="929850"/>
          </a:xfrm>
          <a:prstGeom prst="rect">
            <a:avLst/>
          </a:prstGeom>
          <a:noFill/>
          <a:ln>
            <a:noFill/>
          </a:ln>
        </p:spPr>
      </p:pic>
      <p:pic>
        <p:nvPicPr>
          <p:cNvPr id="216" name="Google Shape;216;p33"/>
          <p:cNvPicPr preferRelativeResize="0"/>
          <p:nvPr/>
        </p:nvPicPr>
        <p:blipFill>
          <a:blip r:embed="rId4">
            <a:alphaModFix/>
          </a:blip>
          <a:stretch>
            <a:fillRect/>
          </a:stretch>
        </p:blipFill>
        <p:spPr>
          <a:xfrm>
            <a:off x="687825" y="908438"/>
            <a:ext cx="7161100" cy="1591375"/>
          </a:xfrm>
          <a:prstGeom prst="rect">
            <a:avLst/>
          </a:prstGeom>
          <a:noFill/>
          <a:ln>
            <a:noFill/>
          </a:ln>
        </p:spPr>
      </p:pic>
      <p:cxnSp>
        <p:nvCxnSpPr>
          <p:cNvPr id="217" name="Google Shape;217;p33"/>
          <p:cNvCxnSpPr/>
          <p:nvPr/>
        </p:nvCxnSpPr>
        <p:spPr>
          <a:xfrm>
            <a:off x="524325" y="842675"/>
            <a:ext cx="0" cy="1722900"/>
          </a:xfrm>
          <a:prstGeom prst="straightConnector1">
            <a:avLst/>
          </a:prstGeom>
          <a:noFill/>
          <a:ln cap="flat" cmpd="sng" w="9525">
            <a:solidFill>
              <a:schemeClr val="dk2"/>
            </a:solidFill>
            <a:prstDash val="solid"/>
            <a:round/>
            <a:headEnd len="med" w="med" type="none"/>
            <a:tailEnd len="med" w="med" type="none"/>
          </a:ln>
        </p:spPr>
      </p:cxnSp>
      <p:cxnSp>
        <p:nvCxnSpPr>
          <p:cNvPr id="218" name="Google Shape;218;p33"/>
          <p:cNvCxnSpPr/>
          <p:nvPr/>
        </p:nvCxnSpPr>
        <p:spPr>
          <a:xfrm>
            <a:off x="524325" y="3020250"/>
            <a:ext cx="0" cy="9987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id="223" name="Google Shape;223;p34"/>
          <p:cNvPicPr preferRelativeResize="0"/>
          <p:nvPr/>
        </p:nvPicPr>
        <p:blipFill>
          <a:blip r:embed="rId3">
            <a:alphaModFix/>
          </a:blip>
          <a:stretch>
            <a:fillRect/>
          </a:stretch>
        </p:blipFill>
        <p:spPr>
          <a:xfrm>
            <a:off x="687825" y="3089100"/>
            <a:ext cx="6188724" cy="929850"/>
          </a:xfrm>
          <a:prstGeom prst="rect">
            <a:avLst/>
          </a:prstGeom>
          <a:noFill/>
          <a:ln>
            <a:noFill/>
          </a:ln>
        </p:spPr>
      </p:pic>
      <p:pic>
        <p:nvPicPr>
          <p:cNvPr id="224" name="Google Shape;224;p34"/>
          <p:cNvPicPr preferRelativeResize="0"/>
          <p:nvPr/>
        </p:nvPicPr>
        <p:blipFill>
          <a:blip r:embed="rId4">
            <a:alphaModFix/>
          </a:blip>
          <a:stretch>
            <a:fillRect/>
          </a:stretch>
        </p:blipFill>
        <p:spPr>
          <a:xfrm>
            <a:off x="687825" y="908438"/>
            <a:ext cx="7161100" cy="1591375"/>
          </a:xfrm>
          <a:prstGeom prst="rect">
            <a:avLst/>
          </a:prstGeom>
          <a:noFill/>
          <a:ln>
            <a:noFill/>
          </a:ln>
        </p:spPr>
      </p:pic>
      <p:cxnSp>
        <p:nvCxnSpPr>
          <p:cNvPr id="225" name="Google Shape;225;p34"/>
          <p:cNvCxnSpPr/>
          <p:nvPr/>
        </p:nvCxnSpPr>
        <p:spPr>
          <a:xfrm>
            <a:off x="524325" y="842675"/>
            <a:ext cx="0" cy="1722900"/>
          </a:xfrm>
          <a:prstGeom prst="straightConnector1">
            <a:avLst/>
          </a:prstGeom>
          <a:noFill/>
          <a:ln cap="flat" cmpd="sng" w="9525">
            <a:solidFill>
              <a:schemeClr val="dk2"/>
            </a:solidFill>
            <a:prstDash val="solid"/>
            <a:round/>
            <a:headEnd len="med" w="med" type="none"/>
            <a:tailEnd len="med" w="med" type="none"/>
          </a:ln>
        </p:spPr>
      </p:cxnSp>
      <p:cxnSp>
        <p:nvCxnSpPr>
          <p:cNvPr id="226" name="Google Shape;226;p34"/>
          <p:cNvCxnSpPr/>
          <p:nvPr/>
        </p:nvCxnSpPr>
        <p:spPr>
          <a:xfrm>
            <a:off x="524325" y="3020250"/>
            <a:ext cx="0" cy="998700"/>
          </a:xfrm>
          <a:prstGeom prst="straightConnector1">
            <a:avLst/>
          </a:prstGeom>
          <a:noFill/>
          <a:ln cap="flat" cmpd="sng" w="9525">
            <a:solidFill>
              <a:schemeClr val="dk2"/>
            </a:solidFill>
            <a:prstDash val="solid"/>
            <a:round/>
            <a:headEnd len="med" w="med" type="none"/>
            <a:tailEnd len="med" w="med" type="none"/>
          </a:ln>
        </p:spPr>
      </p:cxnSp>
      <p:sp>
        <p:nvSpPr>
          <p:cNvPr id="227" name="Google Shape;227;p34"/>
          <p:cNvSpPr/>
          <p:nvPr/>
        </p:nvSpPr>
        <p:spPr>
          <a:xfrm>
            <a:off x="344825" y="517225"/>
            <a:ext cx="8067300" cy="3721200"/>
          </a:xfrm>
          <a:prstGeom prst="rect">
            <a:avLst/>
          </a:prstGeom>
          <a:solidFill>
            <a:srgbClr val="FFFFFF">
              <a:alpha val="61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4"/>
          <p:cNvSpPr/>
          <p:nvPr/>
        </p:nvSpPr>
        <p:spPr>
          <a:xfrm>
            <a:off x="3149783" y="1184818"/>
            <a:ext cx="2844300" cy="27738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9" name="Google Shape;229;p34"/>
          <p:cNvPicPr preferRelativeResize="0"/>
          <p:nvPr/>
        </p:nvPicPr>
        <p:blipFill>
          <a:blip r:embed="rId5">
            <a:alphaModFix/>
          </a:blip>
          <a:stretch>
            <a:fillRect/>
          </a:stretch>
        </p:blipFill>
        <p:spPr>
          <a:xfrm>
            <a:off x="3149627" y="1149375"/>
            <a:ext cx="2844750" cy="2844750"/>
          </a:xfrm>
          <a:prstGeom prst="rect">
            <a:avLst/>
          </a:prstGeom>
          <a:noFill/>
          <a:ln>
            <a:noFill/>
          </a:ln>
          <a:effectLst>
            <a:outerShdw blurRad="57150" rotWithShape="0" algn="bl" dir="5400000" dist="19050">
              <a:srgbClr val="000000">
                <a:alpha val="15000"/>
              </a:srgbClr>
            </a:outerShdw>
          </a:effectLst>
        </p:spPr>
      </p:pic>
      <p:sp>
        <p:nvSpPr>
          <p:cNvPr id="230" name="Google Shape;230;p34"/>
          <p:cNvSpPr txBox="1"/>
          <p:nvPr/>
        </p:nvSpPr>
        <p:spPr>
          <a:xfrm>
            <a:off x="3613050" y="2142750"/>
            <a:ext cx="1917900" cy="858000"/>
          </a:xfrm>
          <a:prstGeom prst="rect">
            <a:avLst/>
          </a:prstGeom>
          <a:noFill/>
          <a:ln>
            <a:noFill/>
          </a:ln>
          <a:effectLst>
            <a:outerShdw blurRad="57150" rotWithShape="0" algn="bl" dir="2700000" dist="19050">
              <a:srgbClr val="000000">
                <a:alpha val="17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4700">
                <a:solidFill>
                  <a:schemeClr val="lt2"/>
                </a:solidFill>
                <a:latin typeface="Google Sans"/>
                <a:ea typeface="Google Sans"/>
                <a:cs typeface="Google Sans"/>
                <a:sym typeface="Google Sans"/>
              </a:rPr>
              <a:t>STOP</a:t>
            </a:r>
            <a:endParaRPr b="1" sz="4700">
              <a:solidFill>
                <a:schemeClr val="lt2"/>
              </a:solidFill>
              <a:latin typeface="Google Sans"/>
              <a:ea typeface="Google Sans"/>
              <a:cs typeface="Google Sans"/>
              <a:sym typeface="Google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35"/>
          <p:cNvPicPr preferRelativeResize="0"/>
          <p:nvPr/>
        </p:nvPicPr>
        <p:blipFill>
          <a:blip r:embed="rId3">
            <a:alphaModFix/>
          </a:blip>
          <a:stretch>
            <a:fillRect/>
          </a:stretch>
        </p:blipFill>
        <p:spPr>
          <a:xfrm>
            <a:off x="3960058" y="1659738"/>
            <a:ext cx="922201" cy="923244"/>
          </a:xfrm>
          <a:prstGeom prst="rect">
            <a:avLst/>
          </a:prstGeom>
          <a:noFill/>
          <a:ln>
            <a:noFill/>
          </a:ln>
          <a:effectLst>
            <a:outerShdw blurRad="28575" rotWithShape="0" algn="bl" dir="5400000" dist="9525">
              <a:srgbClr val="000000">
                <a:alpha val="9000"/>
              </a:srgbClr>
            </a:outerShdw>
          </a:effectLst>
        </p:spPr>
      </p:pic>
      <p:cxnSp>
        <p:nvCxnSpPr>
          <p:cNvPr id="236" name="Google Shape;236;p35"/>
          <p:cNvCxnSpPr/>
          <p:nvPr/>
        </p:nvCxnSpPr>
        <p:spPr>
          <a:xfrm rot="10800000">
            <a:off x="2890275" y="1501150"/>
            <a:ext cx="0" cy="2817300"/>
          </a:xfrm>
          <a:prstGeom prst="straightConnector1">
            <a:avLst/>
          </a:prstGeom>
          <a:noFill/>
          <a:ln cap="flat" cmpd="sng" w="9525">
            <a:solidFill>
              <a:srgbClr val="D5D5D5"/>
            </a:solidFill>
            <a:prstDash val="solid"/>
            <a:miter lim="400000"/>
            <a:headEnd len="sm" w="sm" type="none"/>
            <a:tailEnd len="sm" w="sm" type="none"/>
          </a:ln>
        </p:spPr>
      </p:cxnSp>
      <p:sp>
        <p:nvSpPr>
          <p:cNvPr id="237" name="Google Shape;237;p35"/>
          <p:cNvSpPr txBox="1"/>
          <p:nvPr/>
        </p:nvSpPr>
        <p:spPr>
          <a:xfrm>
            <a:off x="537175" y="2861050"/>
            <a:ext cx="1999500" cy="117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rgbClr val="3C4043"/>
                </a:solidFill>
                <a:latin typeface="Google Sans"/>
                <a:ea typeface="Google Sans"/>
                <a:cs typeface="Google Sans"/>
                <a:sym typeface="Google Sans"/>
              </a:rPr>
              <a:t>STOP</a:t>
            </a:r>
            <a:endParaRPr b="1" sz="2100">
              <a:solidFill>
                <a:srgbClr val="3C4043"/>
              </a:solidFill>
              <a:latin typeface="Google Sans"/>
              <a:ea typeface="Google Sans"/>
              <a:cs typeface="Google Sans"/>
              <a:sym typeface="Google Sans"/>
            </a:endParaRPr>
          </a:p>
          <a:p>
            <a:pPr indent="0" lvl="0" marL="0" rtl="0" algn="ctr">
              <a:spcBef>
                <a:spcPts val="0"/>
              </a:spcBef>
              <a:spcAft>
                <a:spcPts val="0"/>
              </a:spcAft>
              <a:buNone/>
            </a:pPr>
            <a:r>
              <a:t/>
            </a:r>
            <a:endParaRPr sz="900">
              <a:solidFill>
                <a:srgbClr val="666666"/>
              </a:solidFill>
              <a:latin typeface="Google Sans"/>
              <a:ea typeface="Google Sans"/>
              <a:cs typeface="Google Sans"/>
              <a:sym typeface="Google Sans"/>
            </a:endParaRPr>
          </a:p>
          <a:p>
            <a:pPr indent="0" lvl="0" marL="0" rtl="0" algn="ctr">
              <a:lnSpc>
                <a:spcPct val="130000"/>
              </a:lnSpc>
              <a:spcBef>
                <a:spcPts val="0"/>
              </a:spcBef>
              <a:spcAft>
                <a:spcPts val="0"/>
              </a:spcAft>
              <a:buClr>
                <a:srgbClr val="EA4335"/>
              </a:buClr>
              <a:buSzPts val="1100"/>
              <a:buFont typeface="Arial"/>
              <a:buNone/>
            </a:pPr>
            <a:r>
              <a:rPr lang="en">
                <a:solidFill>
                  <a:srgbClr val="5F6368"/>
                </a:solidFill>
                <a:latin typeface="Google Sans"/>
                <a:ea typeface="Google Sans"/>
                <a:cs typeface="Google Sans"/>
                <a:sym typeface="Google Sans"/>
              </a:rPr>
              <a:t>Stop developing the technology altogether</a:t>
            </a:r>
            <a:endParaRPr>
              <a:solidFill>
                <a:srgbClr val="5F6368"/>
              </a:solidFill>
              <a:latin typeface="Google Sans"/>
              <a:ea typeface="Google Sans"/>
              <a:cs typeface="Google Sans"/>
              <a:sym typeface="Google Sans"/>
            </a:endParaRPr>
          </a:p>
        </p:txBody>
      </p:sp>
      <p:sp>
        <p:nvSpPr>
          <p:cNvPr id="238" name="Google Shape;238;p35"/>
          <p:cNvSpPr txBox="1"/>
          <p:nvPr>
            <p:ph idx="4294967295" type="title"/>
          </p:nvPr>
        </p:nvSpPr>
        <p:spPr>
          <a:xfrm>
            <a:off x="393125" y="3608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Non-Intended Use</a:t>
            </a:r>
            <a:r>
              <a:rPr lang="en"/>
              <a:t>—What should we do?</a:t>
            </a:r>
            <a:endParaRPr/>
          </a:p>
        </p:txBody>
      </p:sp>
      <p:sp>
        <p:nvSpPr>
          <p:cNvPr id="239" name="Google Shape;239;p35"/>
          <p:cNvSpPr/>
          <p:nvPr/>
        </p:nvSpPr>
        <p:spPr>
          <a:xfrm>
            <a:off x="1075875" y="1671752"/>
            <a:ext cx="922200" cy="8994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0" name="Google Shape;240;p35"/>
          <p:cNvPicPr preferRelativeResize="0"/>
          <p:nvPr/>
        </p:nvPicPr>
        <p:blipFill>
          <a:blip r:embed="rId4">
            <a:alphaModFix/>
          </a:blip>
          <a:stretch>
            <a:fillRect/>
          </a:stretch>
        </p:blipFill>
        <p:spPr>
          <a:xfrm>
            <a:off x="1075825" y="1660262"/>
            <a:ext cx="922200" cy="922225"/>
          </a:xfrm>
          <a:prstGeom prst="rect">
            <a:avLst/>
          </a:prstGeom>
          <a:noFill/>
          <a:ln>
            <a:noFill/>
          </a:ln>
          <a:effectLst>
            <a:outerShdw blurRad="28575" rotWithShape="0" algn="bl" dir="5400000" dist="19050">
              <a:srgbClr val="000000">
                <a:alpha val="9000"/>
              </a:srgbClr>
            </a:outerShdw>
          </a:effectLst>
        </p:spPr>
      </p:pic>
      <p:sp>
        <p:nvSpPr>
          <p:cNvPr id="241" name="Google Shape;241;p35"/>
          <p:cNvSpPr txBox="1"/>
          <p:nvPr/>
        </p:nvSpPr>
        <p:spPr>
          <a:xfrm>
            <a:off x="3266550" y="2861050"/>
            <a:ext cx="2305200" cy="135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rgbClr val="3C4043"/>
                </a:solidFill>
                <a:latin typeface="Google Sans"/>
                <a:ea typeface="Google Sans"/>
                <a:cs typeface="Google Sans"/>
                <a:sym typeface="Google Sans"/>
              </a:rPr>
              <a:t>CHANGE</a:t>
            </a:r>
            <a:endParaRPr b="1" sz="2100">
              <a:solidFill>
                <a:srgbClr val="3C4043"/>
              </a:solidFill>
              <a:latin typeface="Google Sans"/>
              <a:ea typeface="Google Sans"/>
              <a:cs typeface="Google Sans"/>
              <a:sym typeface="Google Sans"/>
            </a:endParaRPr>
          </a:p>
          <a:p>
            <a:pPr indent="0" lvl="0" marL="0" rtl="0" algn="ctr">
              <a:spcBef>
                <a:spcPts val="0"/>
              </a:spcBef>
              <a:spcAft>
                <a:spcPts val="0"/>
              </a:spcAft>
              <a:buNone/>
            </a:pPr>
            <a:r>
              <a:t/>
            </a:r>
            <a:endParaRPr sz="900">
              <a:solidFill>
                <a:srgbClr val="666666"/>
              </a:solidFill>
              <a:latin typeface="Google Sans"/>
              <a:ea typeface="Google Sans"/>
              <a:cs typeface="Google Sans"/>
              <a:sym typeface="Google Sans"/>
            </a:endParaRPr>
          </a:p>
          <a:p>
            <a:pPr indent="0" lvl="0" marL="0" rtl="0" algn="ctr">
              <a:lnSpc>
                <a:spcPct val="130000"/>
              </a:lnSpc>
              <a:spcBef>
                <a:spcPts val="0"/>
              </a:spcBef>
              <a:spcAft>
                <a:spcPts val="0"/>
              </a:spcAft>
              <a:buClr>
                <a:srgbClr val="EA4335"/>
              </a:buClr>
              <a:buSzPts val="1100"/>
              <a:buFont typeface="Arial"/>
              <a:buNone/>
            </a:pPr>
            <a:r>
              <a:rPr lang="en">
                <a:solidFill>
                  <a:srgbClr val="5F6368"/>
                </a:solidFill>
                <a:latin typeface="Google Sans"/>
                <a:ea typeface="Google Sans"/>
                <a:cs typeface="Google Sans"/>
                <a:sym typeface="Google Sans"/>
              </a:rPr>
              <a:t>Implement design choices to prevent or mitigate non-intended use</a:t>
            </a:r>
            <a:endParaRPr>
              <a:solidFill>
                <a:srgbClr val="5F6368"/>
              </a:solidFill>
              <a:latin typeface="Google Sans"/>
              <a:ea typeface="Google Sans"/>
              <a:cs typeface="Google Sans"/>
              <a:sym typeface="Google Sans"/>
            </a:endParaRPr>
          </a:p>
        </p:txBody>
      </p:sp>
      <p:sp>
        <p:nvSpPr>
          <p:cNvPr id="242" name="Google Shape;242;p35"/>
          <p:cNvSpPr txBox="1"/>
          <p:nvPr/>
        </p:nvSpPr>
        <p:spPr>
          <a:xfrm>
            <a:off x="6301625" y="2861050"/>
            <a:ext cx="2305200" cy="135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rgbClr val="3C4043"/>
                </a:solidFill>
                <a:latin typeface="Google Sans"/>
                <a:ea typeface="Google Sans"/>
                <a:cs typeface="Google Sans"/>
                <a:sym typeface="Google Sans"/>
              </a:rPr>
              <a:t>REPURPOSE</a:t>
            </a:r>
            <a:endParaRPr b="1" sz="2100">
              <a:solidFill>
                <a:srgbClr val="3C4043"/>
              </a:solidFill>
              <a:latin typeface="Google Sans"/>
              <a:ea typeface="Google Sans"/>
              <a:cs typeface="Google Sans"/>
              <a:sym typeface="Google Sans"/>
            </a:endParaRPr>
          </a:p>
          <a:p>
            <a:pPr indent="0" lvl="0" marL="0" rtl="0" algn="ctr">
              <a:spcBef>
                <a:spcPts val="0"/>
              </a:spcBef>
              <a:spcAft>
                <a:spcPts val="0"/>
              </a:spcAft>
              <a:buNone/>
            </a:pPr>
            <a:r>
              <a:t/>
            </a:r>
            <a:endParaRPr sz="900">
              <a:solidFill>
                <a:srgbClr val="666666"/>
              </a:solidFill>
              <a:latin typeface="Google Sans"/>
              <a:ea typeface="Google Sans"/>
              <a:cs typeface="Google Sans"/>
              <a:sym typeface="Google Sans"/>
            </a:endParaRPr>
          </a:p>
          <a:p>
            <a:pPr indent="0" lvl="0" marL="0" rtl="0" algn="ctr">
              <a:lnSpc>
                <a:spcPct val="130000"/>
              </a:lnSpc>
              <a:spcBef>
                <a:spcPts val="0"/>
              </a:spcBef>
              <a:spcAft>
                <a:spcPts val="0"/>
              </a:spcAft>
              <a:buClr>
                <a:srgbClr val="EA4335"/>
              </a:buClr>
              <a:buSzPts val="1100"/>
              <a:buFont typeface="Arial"/>
              <a:buNone/>
            </a:pPr>
            <a:r>
              <a:rPr lang="en">
                <a:solidFill>
                  <a:srgbClr val="5F6368"/>
                </a:solidFill>
                <a:latin typeface="Google Sans"/>
                <a:ea typeface="Google Sans"/>
                <a:cs typeface="Google Sans"/>
                <a:sym typeface="Google Sans"/>
              </a:rPr>
              <a:t>Embrace non-intended use and redesign for </a:t>
            </a:r>
            <a:br>
              <a:rPr lang="en">
                <a:solidFill>
                  <a:srgbClr val="5F6368"/>
                </a:solidFill>
                <a:latin typeface="Google Sans"/>
                <a:ea typeface="Google Sans"/>
                <a:cs typeface="Google Sans"/>
                <a:sym typeface="Google Sans"/>
              </a:rPr>
            </a:br>
            <a:r>
              <a:rPr lang="en">
                <a:solidFill>
                  <a:srgbClr val="5F6368"/>
                </a:solidFill>
                <a:latin typeface="Google Sans"/>
                <a:ea typeface="Google Sans"/>
                <a:cs typeface="Google Sans"/>
                <a:sym typeface="Google Sans"/>
              </a:rPr>
              <a:t>new purpose</a:t>
            </a:r>
            <a:endParaRPr>
              <a:solidFill>
                <a:srgbClr val="5F6368"/>
              </a:solidFill>
              <a:latin typeface="Google Sans"/>
              <a:ea typeface="Google Sans"/>
              <a:cs typeface="Google Sans"/>
              <a:sym typeface="Google Sans"/>
            </a:endParaRPr>
          </a:p>
        </p:txBody>
      </p:sp>
      <p:cxnSp>
        <p:nvCxnSpPr>
          <p:cNvPr id="243" name="Google Shape;243;p35"/>
          <p:cNvCxnSpPr/>
          <p:nvPr/>
        </p:nvCxnSpPr>
        <p:spPr>
          <a:xfrm rot="10800000">
            <a:off x="5952050" y="1501150"/>
            <a:ext cx="0" cy="2817300"/>
          </a:xfrm>
          <a:prstGeom prst="straightConnector1">
            <a:avLst/>
          </a:prstGeom>
          <a:noFill/>
          <a:ln cap="flat" cmpd="sng" w="9525">
            <a:solidFill>
              <a:srgbClr val="D5D5D5"/>
            </a:solidFill>
            <a:prstDash val="solid"/>
            <a:miter lim="400000"/>
            <a:headEnd len="sm" w="sm" type="none"/>
            <a:tailEnd len="sm" w="sm" type="none"/>
          </a:ln>
        </p:spPr>
      </p:cxnSp>
      <p:pic>
        <p:nvPicPr>
          <p:cNvPr id="244" name="Google Shape;244;p35"/>
          <p:cNvPicPr preferRelativeResize="0"/>
          <p:nvPr/>
        </p:nvPicPr>
        <p:blipFill>
          <a:blip r:embed="rId5">
            <a:alphaModFix/>
          </a:blip>
          <a:stretch>
            <a:fillRect/>
          </a:stretch>
        </p:blipFill>
        <p:spPr>
          <a:xfrm>
            <a:off x="6993125" y="1691338"/>
            <a:ext cx="922199" cy="860054"/>
          </a:xfrm>
          <a:prstGeom prst="rect">
            <a:avLst/>
          </a:prstGeom>
          <a:noFill/>
          <a:ln>
            <a:noFill/>
          </a:ln>
          <a:effectLst>
            <a:outerShdw blurRad="28575" rotWithShape="0" algn="bl" dir="5400000" dist="9525">
              <a:srgbClr val="000000">
                <a:alpha val="9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9"/>
          <p:cNvPicPr preferRelativeResize="0"/>
          <p:nvPr/>
        </p:nvPicPr>
        <p:blipFill>
          <a:blip r:embed="rId3">
            <a:alphaModFix amt="35000"/>
          </a:blip>
          <a:stretch>
            <a:fillRect/>
          </a:stretch>
        </p:blipFill>
        <p:spPr>
          <a:xfrm>
            <a:off x="0" y="0"/>
            <a:ext cx="9144020" cy="5143500"/>
          </a:xfrm>
          <a:prstGeom prst="rect">
            <a:avLst/>
          </a:prstGeom>
          <a:noFill/>
          <a:ln>
            <a:noFill/>
          </a:ln>
        </p:spPr>
      </p:pic>
      <p:sp>
        <p:nvSpPr>
          <p:cNvPr id="89" name="Google Shape;89;p19"/>
          <p:cNvSpPr txBox="1"/>
          <p:nvPr/>
        </p:nvSpPr>
        <p:spPr>
          <a:xfrm>
            <a:off x="344500" y="264375"/>
            <a:ext cx="7797000" cy="538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sz="3000">
                <a:solidFill>
                  <a:srgbClr val="3C4043"/>
                </a:solidFill>
                <a:latin typeface="Google Sans"/>
                <a:ea typeface="Google Sans"/>
                <a:cs typeface="Google Sans"/>
                <a:sym typeface="Google Sans"/>
              </a:rPr>
              <a:t>Responsible AI: </a:t>
            </a:r>
            <a:r>
              <a:rPr lang="en" sz="3000">
                <a:solidFill>
                  <a:srgbClr val="3C4043"/>
                </a:solidFill>
                <a:latin typeface="Google Sans"/>
                <a:ea typeface="Google Sans"/>
                <a:cs typeface="Google Sans"/>
                <a:sym typeface="Google Sans"/>
              </a:rPr>
              <a:t>Human-Centered Design</a:t>
            </a:r>
            <a:endParaRPr sz="3000">
              <a:solidFill>
                <a:srgbClr val="3C4043"/>
              </a:solidFill>
              <a:latin typeface="Google Sans"/>
              <a:ea typeface="Google Sans"/>
              <a:cs typeface="Google Sans"/>
              <a:sym typeface="Google Sans"/>
            </a:endParaRPr>
          </a:p>
        </p:txBody>
      </p:sp>
      <p:sp>
        <p:nvSpPr>
          <p:cNvPr id="90" name="Google Shape;90;p19"/>
          <p:cNvSpPr txBox="1"/>
          <p:nvPr/>
        </p:nvSpPr>
        <p:spPr>
          <a:xfrm>
            <a:off x="1036225" y="2457225"/>
            <a:ext cx="2117400" cy="330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A51C30"/>
                </a:solidFill>
                <a:latin typeface="Google Sans"/>
                <a:ea typeface="Google Sans"/>
                <a:cs typeface="Google Sans"/>
                <a:sym typeface="Google Sans"/>
              </a:rPr>
              <a:t>Course 1</a:t>
            </a:r>
            <a:endParaRPr b="1">
              <a:solidFill>
                <a:srgbClr val="A51C30"/>
              </a:solidFill>
              <a:latin typeface="Google Sans"/>
              <a:ea typeface="Google Sans"/>
              <a:cs typeface="Google Sans"/>
              <a:sym typeface="Google Sans"/>
            </a:endParaRPr>
          </a:p>
          <a:p>
            <a:pPr indent="0" lvl="0" marL="0" rtl="0" algn="ctr">
              <a:lnSpc>
                <a:spcPct val="115000"/>
              </a:lnSpc>
              <a:spcBef>
                <a:spcPts val="0"/>
              </a:spcBef>
              <a:spcAft>
                <a:spcPts val="0"/>
              </a:spcAft>
              <a:buClr>
                <a:srgbClr val="EA4335"/>
              </a:buClr>
              <a:buSzPts val="1100"/>
              <a:buFont typeface="Arial"/>
              <a:buNone/>
            </a:pPr>
            <a:r>
              <a:rPr i="1" lang="en" sz="1100">
                <a:solidFill>
                  <a:srgbClr val="5F6368"/>
                </a:solidFill>
                <a:latin typeface="Google Sans"/>
                <a:ea typeface="Google Sans"/>
                <a:cs typeface="Google Sans"/>
                <a:sym typeface="Google Sans"/>
              </a:rPr>
              <a:t>Fundamentals of TinyML</a:t>
            </a:r>
            <a:endParaRPr b="1" i="1" sz="1100">
              <a:solidFill>
                <a:srgbClr val="5F6368"/>
              </a:solidFill>
              <a:latin typeface="Google Sans"/>
              <a:ea typeface="Google Sans"/>
              <a:cs typeface="Google Sans"/>
              <a:sym typeface="Google Sans"/>
            </a:endParaRPr>
          </a:p>
          <a:p>
            <a:pPr indent="0" lvl="0" marL="0" rtl="0" algn="ctr">
              <a:lnSpc>
                <a:spcPct val="115000"/>
              </a:lnSpc>
              <a:spcBef>
                <a:spcPts val="0"/>
              </a:spcBef>
              <a:spcAft>
                <a:spcPts val="0"/>
              </a:spcAft>
              <a:buNone/>
            </a:pPr>
            <a:r>
              <a:t/>
            </a:r>
            <a:endParaRPr b="1">
              <a:latin typeface="Google Sans"/>
              <a:ea typeface="Google Sans"/>
              <a:cs typeface="Google Sans"/>
              <a:sym typeface="Google Sans"/>
            </a:endParaRPr>
          </a:p>
        </p:txBody>
      </p:sp>
      <p:sp>
        <p:nvSpPr>
          <p:cNvPr id="91" name="Google Shape;91;p19"/>
          <p:cNvSpPr/>
          <p:nvPr/>
        </p:nvSpPr>
        <p:spPr>
          <a:xfrm>
            <a:off x="1187701" y="1308450"/>
            <a:ext cx="2349000" cy="838200"/>
          </a:xfrm>
          <a:prstGeom prst="chevron">
            <a:avLst>
              <a:gd fmla="val 50000" name="adj"/>
            </a:avLst>
          </a:prstGeom>
          <a:solidFill>
            <a:srgbClr val="4285F4"/>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a:solidFill>
                  <a:srgbClr val="FFFFFF"/>
                </a:solidFill>
                <a:latin typeface="Google Sans"/>
                <a:ea typeface="Google Sans"/>
                <a:cs typeface="Google Sans"/>
                <a:sym typeface="Google Sans"/>
              </a:rPr>
              <a:t>DESIGN</a:t>
            </a:r>
            <a:endParaRPr b="1">
              <a:solidFill>
                <a:srgbClr val="FFFFFF"/>
              </a:solidFill>
              <a:latin typeface="Google Sans"/>
              <a:ea typeface="Google Sans"/>
              <a:cs typeface="Google Sans"/>
              <a:sym typeface="Google Sans"/>
            </a:endParaRPr>
          </a:p>
        </p:txBody>
      </p:sp>
      <p:sp>
        <p:nvSpPr>
          <p:cNvPr id="92" name="Google Shape;92;p19"/>
          <p:cNvSpPr/>
          <p:nvPr/>
        </p:nvSpPr>
        <p:spPr>
          <a:xfrm>
            <a:off x="305725" y="1315550"/>
            <a:ext cx="1097100" cy="823800"/>
          </a:xfrm>
          <a:prstGeom prst="homePlate">
            <a:avLst>
              <a:gd fmla="val 50000" name="adj"/>
            </a:avLst>
          </a:pr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t/>
            </a:r>
            <a:endParaRPr sz="1200">
              <a:solidFill>
                <a:srgbClr val="999999"/>
              </a:solidFill>
              <a:latin typeface="Google Sans"/>
              <a:ea typeface="Google Sans"/>
              <a:cs typeface="Google Sans"/>
              <a:sym typeface="Google Sans"/>
            </a:endParaRPr>
          </a:p>
        </p:txBody>
      </p:sp>
      <p:sp>
        <p:nvSpPr>
          <p:cNvPr id="93" name="Google Shape;93;p19"/>
          <p:cNvSpPr txBox="1"/>
          <p:nvPr/>
        </p:nvSpPr>
        <p:spPr>
          <a:xfrm>
            <a:off x="445128" y="1550550"/>
            <a:ext cx="812100" cy="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99999"/>
                </a:solidFill>
                <a:latin typeface="Google Sans"/>
                <a:ea typeface="Google Sans"/>
                <a:cs typeface="Google Sans"/>
                <a:sym typeface="Google Sans"/>
              </a:rPr>
              <a:t>START</a:t>
            </a:r>
            <a:endParaRPr b="1">
              <a:latin typeface="Roboto"/>
              <a:ea typeface="Roboto"/>
              <a:cs typeface="Roboto"/>
              <a:sym typeface="Roboto"/>
            </a:endParaRPr>
          </a:p>
        </p:txBody>
      </p:sp>
      <p:sp>
        <p:nvSpPr>
          <p:cNvPr id="94" name="Google Shape;94;p19"/>
          <p:cNvSpPr txBox="1"/>
          <p:nvPr/>
        </p:nvSpPr>
        <p:spPr>
          <a:xfrm>
            <a:off x="664900" y="3201550"/>
            <a:ext cx="2488800" cy="1520400"/>
          </a:xfrm>
          <a:prstGeom prst="rect">
            <a:avLst/>
          </a:prstGeom>
          <a:solidFill>
            <a:srgbClr val="FFFFFF"/>
          </a:solid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What am I building?</a:t>
            </a:r>
            <a:endParaRPr>
              <a:solidFill>
                <a:schemeClr val="dk2"/>
              </a:solidFill>
              <a:latin typeface="Google Sans"/>
              <a:ea typeface="Google Sans"/>
              <a:cs typeface="Google Sans"/>
              <a:sym typeface="Google Sans"/>
            </a:endParaRPr>
          </a:p>
          <a:p>
            <a:pPr indent="0" lvl="0" marL="457200" rtl="0" algn="l">
              <a:spcBef>
                <a:spcPts val="0"/>
              </a:spcBef>
              <a:spcAft>
                <a:spcPts val="0"/>
              </a:spcAft>
              <a:buNone/>
            </a:pPr>
            <a:r>
              <a:t/>
            </a:r>
            <a:endParaRPr b="1" sz="800">
              <a:solidFill>
                <a:schemeClr val="dk2"/>
              </a:solidFill>
              <a:latin typeface="Google Sans"/>
              <a:ea typeface="Google Sans"/>
              <a:cs typeface="Google Sans"/>
              <a:sym typeface="Google Sans"/>
            </a:endParaRPr>
          </a:p>
          <a:p>
            <a:pPr indent="-317500" lvl="0" marL="457200" rtl="0" algn="l">
              <a:spcBef>
                <a:spcPts val="0"/>
              </a:spcBef>
              <a:spcAft>
                <a:spcPts val="0"/>
              </a:spcAft>
              <a:buClr>
                <a:schemeClr val="accent6"/>
              </a:buClr>
              <a:buSzPts val="1400"/>
              <a:buFont typeface="Google Sans"/>
              <a:buChar char="●"/>
            </a:pPr>
            <a:r>
              <a:rPr b="1" lang="en">
                <a:solidFill>
                  <a:schemeClr val="accent6"/>
                </a:solidFill>
                <a:latin typeface="Google Sans"/>
                <a:ea typeface="Google Sans"/>
                <a:cs typeface="Google Sans"/>
                <a:sym typeface="Google Sans"/>
              </a:rPr>
              <a:t>Who am I building this for?</a:t>
            </a:r>
            <a:endParaRPr b="1">
              <a:solidFill>
                <a:schemeClr val="accent6"/>
              </a:solidFill>
              <a:latin typeface="Google Sans"/>
              <a:ea typeface="Google Sans"/>
              <a:cs typeface="Google Sans"/>
              <a:sym typeface="Google Sans"/>
            </a:endParaRPr>
          </a:p>
          <a:p>
            <a:pPr indent="0" lvl="0" marL="0" rtl="0" algn="l">
              <a:spcBef>
                <a:spcPts val="0"/>
              </a:spcBef>
              <a:spcAft>
                <a:spcPts val="0"/>
              </a:spcAft>
              <a:buNone/>
            </a:pPr>
            <a:r>
              <a:t/>
            </a:r>
            <a:endParaRPr sz="700">
              <a:solidFill>
                <a:srgbClr val="3C4043"/>
              </a:solidFill>
              <a:latin typeface="Google Sans"/>
              <a:ea typeface="Google Sans"/>
              <a:cs typeface="Google Sans"/>
              <a:sym typeface="Google Sans"/>
            </a:endParaRPr>
          </a:p>
          <a:p>
            <a:pPr indent="-317500" lvl="0" marL="457200" rtl="0" algn="l">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What are the consequences for the user if it fails?</a:t>
            </a:r>
            <a:endParaRPr>
              <a:solidFill>
                <a:schemeClr val="dk2"/>
              </a:solidFill>
              <a:latin typeface="Google Sans"/>
              <a:ea typeface="Google Sans"/>
              <a:cs typeface="Google Sans"/>
              <a:sym typeface="Googl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idx="1" type="body"/>
          </p:nvPr>
        </p:nvSpPr>
        <p:spPr>
          <a:xfrm>
            <a:off x="3690250" y="1997825"/>
            <a:ext cx="3250500" cy="291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Direct</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rPr i="1" lang="en">
                <a:solidFill>
                  <a:schemeClr val="dk1"/>
                </a:solidFill>
                <a:latin typeface="Google Sans"/>
                <a:ea typeface="Google Sans"/>
                <a:cs typeface="Google Sans"/>
                <a:sym typeface="Google Sans"/>
              </a:rPr>
              <a:t>aka the “User(s)”</a:t>
            </a:r>
            <a:endParaRPr i="1">
              <a:solidFill>
                <a:schemeClr val="dk1"/>
              </a:solidFill>
              <a:latin typeface="Google Sans"/>
              <a:ea typeface="Google Sans"/>
              <a:cs typeface="Google Sans"/>
              <a:sym typeface="Google Sans"/>
            </a:endParaRPr>
          </a:p>
        </p:txBody>
      </p:sp>
      <p:sp>
        <p:nvSpPr>
          <p:cNvPr id="100" name="Google Shape;100;p20"/>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Who am I building this for?</a:t>
            </a:r>
            <a:endParaRPr>
              <a:solidFill>
                <a:schemeClr val="dk1"/>
              </a:solidFill>
            </a:endParaRPr>
          </a:p>
          <a:p>
            <a:pPr indent="0" lvl="0" marL="0" rtl="0" algn="l">
              <a:spcBef>
                <a:spcPts val="0"/>
              </a:spcBef>
              <a:spcAft>
                <a:spcPts val="0"/>
              </a:spcAft>
              <a:buNone/>
            </a:pPr>
            <a:r>
              <a:t/>
            </a:r>
            <a:endParaRPr/>
          </a:p>
        </p:txBody>
      </p:sp>
      <p:sp>
        <p:nvSpPr>
          <p:cNvPr id="101" name="Google Shape;101;p20"/>
          <p:cNvSpPr txBox="1"/>
          <p:nvPr/>
        </p:nvSpPr>
        <p:spPr>
          <a:xfrm>
            <a:off x="511975" y="1131100"/>
            <a:ext cx="7905900" cy="551400"/>
          </a:xfrm>
          <a:prstGeom prst="rect">
            <a:avLst/>
          </a:prstGeom>
          <a:noFill/>
          <a:ln>
            <a:noFill/>
          </a:ln>
        </p:spPr>
        <p:txBody>
          <a:bodyPr anchorCtr="0" anchor="t" bIns="91425" lIns="91425" spcFirstLastPara="1" rIns="91425" wrap="square" tIns="91425">
            <a:noAutofit/>
          </a:bodyPr>
          <a:lstStyle/>
          <a:p>
            <a:pPr indent="0" lvl="0" marL="0" rtl="0" algn="ctr">
              <a:lnSpc>
                <a:spcPct val="130000"/>
              </a:lnSpc>
              <a:spcBef>
                <a:spcPts val="0"/>
              </a:spcBef>
              <a:spcAft>
                <a:spcPts val="0"/>
              </a:spcAft>
              <a:buNone/>
            </a:pPr>
            <a:r>
              <a:rPr lang="en" sz="1800">
                <a:solidFill>
                  <a:schemeClr val="dk1"/>
                </a:solidFill>
                <a:highlight>
                  <a:srgbClr val="FFFFFF"/>
                </a:highlight>
                <a:latin typeface="Google Sans"/>
                <a:ea typeface="Google Sans"/>
                <a:cs typeface="Google Sans"/>
                <a:sym typeface="Google Sans"/>
              </a:rPr>
              <a:t>Who are the </a:t>
            </a:r>
            <a:r>
              <a:rPr b="1" lang="en" sz="1800">
                <a:solidFill>
                  <a:schemeClr val="accent2"/>
                </a:solidFill>
                <a:highlight>
                  <a:srgbClr val="FFFFFF"/>
                </a:highlight>
                <a:latin typeface="Google Sans"/>
                <a:ea typeface="Google Sans"/>
                <a:cs typeface="Google Sans"/>
                <a:sym typeface="Google Sans"/>
              </a:rPr>
              <a:t>stakeholders</a:t>
            </a:r>
            <a:r>
              <a:rPr lang="en" sz="1800">
                <a:solidFill>
                  <a:schemeClr val="dk1"/>
                </a:solidFill>
                <a:highlight>
                  <a:srgbClr val="FFFFFF"/>
                </a:highlight>
                <a:latin typeface="Google Sans"/>
                <a:ea typeface="Google Sans"/>
                <a:cs typeface="Google Sans"/>
                <a:sym typeface="Google Sans"/>
              </a:rPr>
              <a:t> impacted by the proposed technology?</a:t>
            </a:r>
            <a:endParaRPr>
              <a:solidFill>
                <a:schemeClr val="dk1"/>
              </a:solidFill>
              <a:latin typeface="Google Sans"/>
              <a:ea typeface="Google Sans"/>
              <a:cs typeface="Google Sans"/>
              <a:sym typeface="Google Sans"/>
            </a:endParaRPr>
          </a:p>
        </p:txBody>
      </p:sp>
      <p:pic>
        <p:nvPicPr>
          <p:cNvPr id="102" name="Google Shape;102;p20"/>
          <p:cNvPicPr preferRelativeResize="0"/>
          <p:nvPr/>
        </p:nvPicPr>
        <p:blipFill>
          <a:blip r:embed="rId3">
            <a:alphaModFix/>
          </a:blip>
          <a:stretch>
            <a:fillRect/>
          </a:stretch>
        </p:blipFill>
        <p:spPr>
          <a:xfrm>
            <a:off x="4613025" y="2560450"/>
            <a:ext cx="1404925" cy="1404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nvSpPr>
        <p:spPr>
          <a:xfrm>
            <a:off x="918100" y="1997825"/>
            <a:ext cx="2551200" cy="21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accent1"/>
                </a:solidFill>
                <a:latin typeface="Google Sans"/>
                <a:ea typeface="Google Sans"/>
                <a:cs typeface="Google Sans"/>
                <a:sym typeface="Google Sans"/>
              </a:rPr>
              <a:t>Be specific!</a:t>
            </a:r>
            <a:endParaRPr b="1" sz="1700">
              <a:solidFill>
                <a:schemeClr val="accent1"/>
              </a:solidFill>
              <a:latin typeface="Google Sans"/>
              <a:ea typeface="Google Sans"/>
              <a:cs typeface="Google Sans"/>
              <a:sym typeface="Google Sans"/>
            </a:endParaRPr>
          </a:p>
          <a:p>
            <a:pPr indent="0" lvl="0" marL="0" rtl="0" algn="l">
              <a:spcBef>
                <a:spcPts val="0"/>
              </a:spcBef>
              <a:spcAft>
                <a:spcPts val="0"/>
              </a:spcAft>
              <a:buNone/>
            </a:pPr>
            <a:r>
              <a:t/>
            </a:r>
            <a:endParaRPr sz="1700">
              <a:solidFill>
                <a:schemeClr val="dk1"/>
              </a:solidFill>
              <a:latin typeface="Google Sans Medium"/>
              <a:ea typeface="Google Sans Medium"/>
              <a:cs typeface="Google Sans Medium"/>
              <a:sym typeface="Google Sans Medium"/>
            </a:endParaRPr>
          </a:p>
          <a:p>
            <a:pPr indent="-336550" lvl="0" marL="457200" rtl="0" algn="l">
              <a:lnSpc>
                <a:spcPct val="150000"/>
              </a:lnSpc>
              <a:spcBef>
                <a:spcPts val="0"/>
              </a:spcBef>
              <a:spcAft>
                <a:spcPts val="0"/>
              </a:spcAft>
              <a:buClr>
                <a:schemeClr val="dk1"/>
              </a:buClr>
              <a:buSzPts val="1700"/>
              <a:buFont typeface="Google Sans Medium"/>
              <a:buChar char="●"/>
            </a:pPr>
            <a:r>
              <a:rPr lang="en" sz="1700">
                <a:solidFill>
                  <a:schemeClr val="dk1"/>
                </a:solidFill>
                <a:latin typeface="Google Sans Medium"/>
                <a:ea typeface="Google Sans Medium"/>
                <a:cs typeface="Google Sans Medium"/>
                <a:sym typeface="Google Sans Medium"/>
              </a:rPr>
              <a:t>Age</a:t>
            </a:r>
            <a:endParaRPr sz="1700">
              <a:solidFill>
                <a:schemeClr val="dk1"/>
              </a:solidFill>
              <a:latin typeface="Google Sans Medium"/>
              <a:ea typeface="Google Sans Medium"/>
              <a:cs typeface="Google Sans Medium"/>
              <a:sym typeface="Google Sans Medium"/>
            </a:endParaRPr>
          </a:p>
          <a:p>
            <a:pPr indent="-336550" lvl="0" marL="457200" rtl="0" algn="l">
              <a:lnSpc>
                <a:spcPct val="150000"/>
              </a:lnSpc>
              <a:spcBef>
                <a:spcPts val="0"/>
              </a:spcBef>
              <a:spcAft>
                <a:spcPts val="0"/>
              </a:spcAft>
              <a:buClr>
                <a:schemeClr val="dk1"/>
              </a:buClr>
              <a:buSzPts val="1700"/>
              <a:buFont typeface="Google Sans Medium"/>
              <a:buChar char="●"/>
            </a:pPr>
            <a:r>
              <a:rPr lang="en" sz="1700">
                <a:solidFill>
                  <a:schemeClr val="dk1"/>
                </a:solidFill>
                <a:latin typeface="Google Sans Medium"/>
                <a:ea typeface="Google Sans Medium"/>
                <a:cs typeface="Google Sans Medium"/>
                <a:sym typeface="Google Sans Medium"/>
              </a:rPr>
              <a:t>Gender</a:t>
            </a:r>
            <a:endParaRPr sz="1700">
              <a:solidFill>
                <a:schemeClr val="dk1"/>
              </a:solidFill>
              <a:latin typeface="Google Sans Medium"/>
              <a:ea typeface="Google Sans Medium"/>
              <a:cs typeface="Google Sans Medium"/>
              <a:sym typeface="Google Sans Medium"/>
            </a:endParaRPr>
          </a:p>
          <a:p>
            <a:pPr indent="-336550" lvl="0" marL="457200" rtl="0" algn="l">
              <a:lnSpc>
                <a:spcPct val="150000"/>
              </a:lnSpc>
              <a:spcBef>
                <a:spcPts val="0"/>
              </a:spcBef>
              <a:spcAft>
                <a:spcPts val="0"/>
              </a:spcAft>
              <a:buClr>
                <a:schemeClr val="dk1"/>
              </a:buClr>
              <a:buSzPts val="1700"/>
              <a:buFont typeface="Google Sans Medium"/>
              <a:buChar char="●"/>
            </a:pPr>
            <a:r>
              <a:rPr lang="en" sz="1700">
                <a:solidFill>
                  <a:schemeClr val="dk1"/>
                </a:solidFill>
                <a:latin typeface="Google Sans Medium"/>
                <a:ea typeface="Google Sans Medium"/>
                <a:cs typeface="Google Sans Medium"/>
                <a:sym typeface="Google Sans Medium"/>
              </a:rPr>
              <a:t>Physical abilities</a:t>
            </a:r>
            <a:endParaRPr sz="1700">
              <a:solidFill>
                <a:schemeClr val="dk1"/>
              </a:solidFill>
              <a:latin typeface="Google Sans Medium"/>
              <a:ea typeface="Google Sans Medium"/>
              <a:cs typeface="Google Sans Medium"/>
              <a:sym typeface="Google Sans Medium"/>
            </a:endParaRPr>
          </a:p>
          <a:p>
            <a:pPr indent="-336550" lvl="0" marL="457200" rtl="0" algn="l">
              <a:lnSpc>
                <a:spcPct val="150000"/>
              </a:lnSpc>
              <a:spcBef>
                <a:spcPts val="0"/>
              </a:spcBef>
              <a:spcAft>
                <a:spcPts val="0"/>
              </a:spcAft>
              <a:buClr>
                <a:schemeClr val="dk1"/>
              </a:buClr>
              <a:buSzPts val="1700"/>
              <a:buFont typeface="Google Sans Medium"/>
              <a:buChar char="●"/>
            </a:pPr>
            <a:r>
              <a:rPr lang="en" sz="1700">
                <a:solidFill>
                  <a:schemeClr val="dk1"/>
                </a:solidFill>
                <a:latin typeface="Google Sans Medium"/>
                <a:ea typeface="Google Sans Medium"/>
                <a:cs typeface="Google Sans Medium"/>
                <a:sym typeface="Google Sans Medium"/>
              </a:rPr>
              <a:t>Location</a:t>
            </a:r>
            <a:endParaRPr sz="1700">
              <a:solidFill>
                <a:schemeClr val="dk1"/>
              </a:solidFill>
              <a:latin typeface="Google Sans Medium"/>
              <a:ea typeface="Google Sans Medium"/>
              <a:cs typeface="Google Sans Medium"/>
              <a:sym typeface="Google Sans Medium"/>
            </a:endParaRPr>
          </a:p>
        </p:txBody>
      </p:sp>
      <p:sp>
        <p:nvSpPr>
          <p:cNvPr id="108" name="Google Shape;108;p21"/>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Who am I building this for?</a:t>
            </a:r>
            <a:endParaRPr>
              <a:solidFill>
                <a:schemeClr val="dk1"/>
              </a:solidFill>
            </a:endParaRPr>
          </a:p>
          <a:p>
            <a:pPr indent="0" lvl="0" marL="0" rtl="0" algn="l">
              <a:spcBef>
                <a:spcPts val="0"/>
              </a:spcBef>
              <a:spcAft>
                <a:spcPts val="0"/>
              </a:spcAft>
              <a:buNone/>
            </a:pPr>
            <a:r>
              <a:t/>
            </a:r>
            <a:endParaRPr/>
          </a:p>
        </p:txBody>
      </p:sp>
      <p:sp>
        <p:nvSpPr>
          <p:cNvPr id="109" name="Google Shape;109;p21"/>
          <p:cNvSpPr txBox="1"/>
          <p:nvPr/>
        </p:nvSpPr>
        <p:spPr>
          <a:xfrm>
            <a:off x="511975" y="1131100"/>
            <a:ext cx="7905900" cy="551400"/>
          </a:xfrm>
          <a:prstGeom prst="rect">
            <a:avLst/>
          </a:prstGeom>
          <a:noFill/>
          <a:ln>
            <a:noFill/>
          </a:ln>
        </p:spPr>
        <p:txBody>
          <a:bodyPr anchorCtr="0" anchor="t" bIns="91425" lIns="91425" spcFirstLastPara="1" rIns="91425" wrap="square" tIns="91425">
            <a:noAutofit/>
          </a:bodyPr>
          <a:lstStyle/>
          <a:p>
            <a:pPr indent="0" lvl="0" marL="0" rtl="0" algn="ctr">
              <a:lnSpc>
                <a:spcPct val="130000"/>
              </a:lnSpc>
              <a:spcBef>
                <a:spcPts val="0"/>
              </a:spcBef>
              <a:spcAft>
                <a:spcPts val="0"/>
              </a:spcAft>
              <a:buNone/>
            </a:pPr>
            <a:r>
              <a:rPr lang="en" sz="1800">
                <a:solidFill>
                  <a:schemeClr val="dk1"/>
                </a:solidFill>
                <a:highlight>
                  <a:srgbClr val="FFFFFF"/>
                </a:highlight>
                <a:latin typeface="Google Sans"/>
                <a:ea typeface="Google Sans"/>
                <a:cs typeface="Google Sans"/>
                <a:sym typeface="Google Sans"/>
              </a:rPr>
              <a:t>Who are the </a:t>
            </a:r>
            <a:r>
              <a:rPr b="1" lang="en" sz="1800">
                <a:solidFill>
                  <a:schemeClr val="accent2"/>
                </a:solidFill>
                <a:highlight>
                  <a:srgbClr val="FFFFFF"/>
                </a:highlight>
                <a:latin typeface="Google Sans"/>
                <a:ea typeface="Google Sans"/>
                <a:cs typeface="Google Sans"/>
                <a:sym typeface="Google Sans"/>
              </a:rPr>
              <a:t>stakeholders</a:t>
            </a:r>
            <a:r>
              <a:rPr lang="en" sz="1800">
                <a:solidFill>
                  <a:schemeClr val="dk1"/>
                </a:solidFill>
                <a:highlight>
                  <a:srgbClr val="FFFFFF"/>
                </a:highlight>
                <a:latin typeface="Google Sans"/>
                <a:ea typeface="Google Sans"/>
                <a:cs typeface="Google Sans"/>
                <a:sym typeface="Google Sans"/>
              </a:rPr>
              <a:t> impacted by the proposed technology?</a:t>
            </a:r>
            <a:endParaRPr>
              <a:solidFill>
                <a:schemeClr val="dk1"/>
              </a:solidFill>
              <a:latin typeface="Google Sans"/>
              <a:ea typeface="Google Sans"/>
              <a:cs typeface="Google Sans"/>
              <a:sym typeface="Google Sans"/>
            </a:endParaRPr>
          </a:p>
        </p:txBody>
      </p:sp>
      <p:sp>
        <p:nvSpPr>
          <p:cNvPr id="110" name="Google Shape;110;p21"/>
          <p:cNvSpPr txBox="1"/>
          <p:nvPr>
            <p:ph idx="1" type="body"/>
          </p:nvPr>
        </p:nvSpPr>
        <p:spPr>
          <a:xfrm>
            <a:off x="3690250" y="1997825"/>
            <a:ext cx="3250500" cy="291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Direct</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b="1">
              <a:solidFill>
                <a:schemeClr val="dk1"/>
              </a:solidFill>
              <a:latin typeface="Google Sans"/>
              <a:ea typeface="Google Sans"/>
              <a:cs typeface="Google Sans"/>
              <a:sym typeface="Google Sans"/>
            </a:endParaRPr>
          </a:p>
          <a:p>
            <a:pPr indent="0" lvl="0" marL="0" rtl="0" algn="ctr">
              <a:spcBef>
                <a:spcPts val="0"/>
              </a:spcBef>
              <a:spcAft>
                <a:spcPts val="0"/>
              </a:spcAft>
              <a:buNone/>
            </a:pPr>
            <a:r>
              <a:rPr i="1" lang="en">
                <a:solidFill>
                  <a:schemeClr val="dk1"/>
                </a:solidFill>
                <a:latin typeface="Google Sans"/>
                <a:ea typeface="Google Sans"/>
                <a:cs typeface="Google Sans"/>
                <a:sym typeface="Google Sans"/>
              </a:rPr>
              <a:t>aka the “User(s)”</a:t>
            </a:r>
            <a:endParaRPr i="1">
              <a:solidFill>
                <a:schemeClr val="dk1"/>
              </a:solidFill>
              <a:latin typeface="Google Sans"/>
              <a:ea typeface="Google Sans"/>
              <a:cs typeface="Google Sans"/>
              <a:sym typeface="Google Sans"/>
            </a:endParaRPr>
          </a:p>
        </p:txBody>
      </p:sp>
      <p:pic>
        <p:nvPicPr>
          <p:cNvPr id="111" name="Google Shape;111;p21"/>
          <p:cNvPicPr preferRelativeResize="0"/>
          <p:nvPr/>
        </p:nvPicPr>
        <p:blipFill>
          <a:blip r:embed="rId3">
            <a:alphaModFix/>
          </a:blip>
          <a:stretch>
            <a:fillRect/>
          </a:stretch>
        </p:blipFill>
        <p:spPr>
          <a:xfrm>
            <a:off x="4613025" y="2560450"/>
            <a:ext cx="1404925" cy="1404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44500" y="264375"/>
            <a:ext cx="7797000" cy="5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Who am I building this for?</a:t>
            </a:r>
            <a:endParaRPr>
              <a:solidFill>
                <a:schemeClr val="dk1"/>
              </a:solidFill>
            </a:endParaRPr>
          </a:p>
          <a:p>
            <a:pPr indent="0" lvl="0" marL="0" rtl="0" algn="l">
              <a:spcBef>
                <a:spcPts val="0"/>
              </a:spcBef>
              <a:spcAft>
                <a:spcPts val="0"/>
              </a:spcAft>
              <a:buNone/>
            </a:pPr>
            <a:r>
              <a:t/>
            </a:r>
            <a:endParaRPr/>
          </a:p>
        </p:txBody>
      </p:sp>
      <p:sp>
        <p:nvSpPr>
          <p:cNvPr id="117" name="Google Shape;117;p22"/>
          <p:cNvSpPr txBox="1"/>
          <p:nvPr>
            <p:ph idx="2" type="body"/>
          </p:nvPr>
        </p:nvSpPr>
        <p:spPr>
          <a:xfrm>
            <a:off x="2831100" y="1997825"/>
            <a:ext cx="3129900" cy="291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Indirect</a:t>
            </a:r>
            <a:endParaRPr b="1"/>
          </a:p>
        </p:txBody>
      </p:sp>
      <p:pic>
        <p:nvPicPr>
          <p:cNvPr id="118" name="Google Shape;118;p22"/>
          <p:cNvPicPr preferRelativeResize="0"/>
          <p:nvPr/>
        </p:nvPicPr>
        <p:blipFill>
          <a:blip r:embed="rId3">
            <a:alphaModFix/>
          </a:blip>
          <a:stretch>
            <a:fillRect/>
          </a:stretch>
        </p:blipFill>
        <p:spPr>
          <a:xfrm>
            <a:off x="3876772" y="2747213"/>
            <a:ext cx="1038575" cy="1038575"/>
          </a:xfrm>
          <a:prstGeom prst="rect">
            <a:avLst/>
          </a:prstGeom>
          <a:noFill/>
          <a:ln>
            <a:noFill/>
          </a:ln>
        </p:spPr>
      </p:pic>
      <p:cxnSp>
        <p:nvCxnSpPr>
          <p:cNvPr id="119" name="Google Shape;119;p22"/>
          <p:cNvCxnSpPr/>
          <p:nvPr/>
        </p:nvCxnSpPr>
        <p:spPr>
          <a:xfrm>
            <a:off x="5137095" y="3383500"/>
            <a:ext cx="711300" cy="0"/>
          </a:xfrm>
          <a:prstGeom prst="straightConnector1">
            <a:avLst/>
          </a:prstGeom>
          <a:noFill/>
          <a:ln cap="flat" cmpd="sng" w="9525">
            <a:solidFill>
              <a:schemeClr val="dk2"/>
            </a:solidFill>
            <a:prstDash val="solid"/>
            <a:round/>
            <a:headEnd len="med" w="med" type="none"/>
            <a:tailEnd len="med" w="med" type="none"/>
          </a:ln>
        </p:spPr>
      </p:cxnSp>
      <p:cxnSp>
        <p:nvCxnSpPr>
          <p:cNvPr id="120" name="Google Shape;120;p22"/>
          <p:cNvCxnSpPr/>
          <p:nvPr/>
        </p:nvCxnSpPr>
        <p:spPr>
          <a:xfrm>
            <a:off x="2965651" y="3383500"/>
            <a:ext cx="711300" cy="0"/>
          </a:xfrm>
          <a:prstGeom prst="straightConnector1">
            <a:avLst/>
          </a:prstGeom>
          <a:noFill/>
          <a:ln cap="flat" cmpd="sng" w="9525">
            <a:solidFill>
              <a:schemeClr val="dk2"/>
            </a:solidFill>
            <a:prstDash val="solid"/>
            <a:round/>
            <a:headEnd len="med" w="med" type="none"/>
            <a:tailEnd len="med" w="med" type="none"/>
          </a:ln>
        </p:spPr>
      </p:cxnSp>
      <p:sp>
        <p:nvSpPr>
          <p:cNvPr id="121" name="Google Shape;121;p22"/>
          <p:cNvSpPr txBox="1"/>
          <p:nvPr/>
        </p:nvSpPr>
        <p:spPr>
          <a:xfrm>
            <a:off x="511975" y="1131100"/>
            <a:ext cx="7905900" cy="551400"/>
          </a:xfrm>
          <a:prstGeom prst="rect">
            <a:avLst/>
          </a:prstGeom>
          <a:noFill/>
          <a:ln>
            <a:noFill/>
          </a:ln>
        </p:spPr>
        <p:txBody>
          <a:bodyPr anchorCtr="0" anchor="t" bIns="91425" lIns="91425" spcFirstLastPara="1" rIns="91425" wrap="square" tIns="91425">
            <a:noAutofit/>
          </a:bodyPr>
          <a:lstStyle/>
          <a:p>
            <a:pPr indent="0" lvl="0" marL="0" rtl="0" algn="ctr">
              <a:lnSpc>
                <a:spcPct val="130000"/>
              </a:lnSpc>
              <a:spcBef>
                <a:spcPts val="0"/>
              </a:spcBef>
              <a:spcAft>
                <a:spcPts val="0"/>
              </a:spcAft>
              <a:buNone/>
            </a:pPr>
            <a:r>
              <a:rPr lang="en" sz="1800">
                <a:solidFill>
                  <a:schemeClr val="dk1"/>
                </a:solidFill>
                <a:highlight>
                  <a:srgbClr val="FFFFFF"/>
                </a:highlight>
                <a:latin typeface="Google Sans"/>
                <a:ea typeface="Google Sans"/>
                <a:cs typeface="Google Sans"/>
                <a:sym typeface="Google Sans"/>
              </a:rPr>
              <a:t>Who are the </a:t>
            </a:r>
            <a:r>
              <a:rPr b="1" lang="en" sz="1800">
                <a:solidFill>
                  <a:schemeClr val="accent2"/>
                </a:solidFill>
                <a:highlight>
                  <a:srgbClr val="FFFFFF"/>
                </a:highlight>
                <a:latin typeface="Google Sans"/>
                <a:ea typeface="Google Sans"/>
                <a:cs typeface="Google Sans"/>
                <a:sym typeface="Google Sans"/>
              </a:rPr>
              <a:t>stakeholders</a:t>
            </a:r>
            <a:r>
              <a:rPr lang="en" sz="1800">
                <a:solidFill>
                  <a:schemeClr val="dk1"/>
                </a:solidFill>
                <a:highlight>
                  <a:srgbClr val="FFFFFF"/>
                </a:highlight>
                <a:latin typeface="Google Sans"/>
                <a:ea typeface="Google Sans"/>
                <a:cs typeface="Google Sans"/>
                <a:sym typeface="Google Sans"/>
              </a:rPr>
              <a:t> impacted by the proposed technology?</a:t>
            </a:r>
            <a:endParaRPr>
              <a:solidFill>
                <a:schemeClr val="dk1"/>
              </a:solidFill>
              <a:latin typeface="Google Sans"/>
              <a:ea typeface="Google Sans"/>
              <a:cs typeface="Google Sans"/>
              <a:sym typeface="Google Sans"/>
            </a:endParaRPr>
          </a:p>
        </p:txBody>
      </p:sp>
      <p:sp>
        <p:nvSpPr>
          <p:cNvPr id="122" name="Google Shape;122;p22"/>
          <p:cNvSpPr/>
          <p:nvPr/>
        </p:nvSpPr>
        <p:spPr>
          <a:xfrm>
            <a:off x="3825000" y="2614925"/>
            <a:ext cx="1142100" cy="1393500"/>
          </a:xfrm>
          <a:prstGeom prst="rect">
            <a:avLst/>
          </a:prstGeom>
          <a:solidFill>
            <a:srgbClr val="FFFFFF">
              <a:alpha val="61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3" name="Google Shape;123;p22"/>
          <p:cNvPicPr preferRelativeResize="0"/>
          <p:nvPr/>
        </p:nvPicPr>
        <p:blipFill>
          <a:blip r:embed="rId4">
            <a:alphaModFix/>
          </a:blip>
          <a:stretch>
            <a:fillRect/>
          </a:stretch>
        </p:blipFill>
        <p:spPr>
          <a:xfrm>
            <a:off x="1852317" y="2815162"/>
            <a:ext cx="978650" cy="978650"/>
          </a:xfrm>
          <a:prstGeom prst="rect">
            <a:avLst/>
          </a:prstGeom>
          <a:noFill/>
          <a:ln>
            <a:noFill/>
          </a:ln>
        </p:spPr>
      </p:pic>
      <p:pic>
        <p:nvPicPr>
          <p:cNvPr id="124" name="Google Shape;124;p22"/>
          <p:cNvPicPr preferRelativeResize="0"/>
          <p:nvPr/>
        </p:nvPicPr>
        <p:blipFill>
          <a:blip r:embed="rId5">
            <a:alphaModFix/>
          </a:blip>
          <a:stretch>
            <a:fillRect/>
          </a:stretch>
        </p:blipFill>
        <p:spPr>
          <a:xfrm>
            <a:off x="6098875" y="2777171"/>
            <a:ext cx="978650" cy="978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the stakeholders </a:t>
            </a:r>
            <a:r>
              <a:rPr b="1" lang="en"/>
              <a:t>value</a:t>
            </a:r>
            <a:r>
              <a:rPr lang="en"/>
              <a:t>?</a:t>
            </a:r>
            <a:endParaRPr/>
          </a:p>
        </p:txBody>
      </p:sp>
      <p:sp>
        <p:nvSpPr>
          <p:cNvPr id="130" name="Google Shape;130;p23"/>
          <p:cNvSpPr txBox="1"/>
          <p:nvPr/>
        </p:nvSpPr>
        <p:spPr>
          <a:xfrm>
            <a:off x="690925" y="2978425"/>
            <a:ext cx="2354100" cy="193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Direct</a:t>
            </a:r>
            <a:r>
              <a:rPr lang="en">
                <a:solidFill>
                  <a:schemeClr val="dk1"/>
                </a:solidFill>
                <a:latin typeface="Google Sans"/>
                <a:ea typeface="Google Sans"/>
                <a:cs typeface="Google Sans"/>
                <a:sym typeface="Google Sans"/>
              </a:rPr>
              <a:t> (Doctor)</a:t>
            </a:r>
            <a:endParaRPr>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1"/>
              </a:buClr>
              <a:buSzPts val="1400"/>
              <a:buFont typeface="Google Sans"/>
              <a:buChar char="●"/>
            </a:pPr>
            <a:r>
              <a:rPr b="1" lang="en">
                <a:solidFill>
                  <a:schemeClr val="dk1"/>
                </a:solidFill>
                <a:latin typeface="Google Sans"/>
                <a:ea typeface="Google Sans"/>
                <a:cs typeface="Google Sans"/>
                <a:sym typeface="Google Sans"/>
              </a:rPr>
              <a:t>Accuracy</a:t>
            </a:r>
            <a:endParaRPr b="1">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1"/>
              </a:buClr>
              <a:buSzPts val="1400"/>
              <a:buFont typeface="Google Sans"/>
              <a:buChar char="●"/>
            </a:pPr>
            <a:r>
              <a:rPr lang="en">
                <a:solidFill>
                  <a:schemeClr val="dk1"/>
                </a:solidFill>
                <a:latin typeface="Google Sans"/>
                <a:ea typeface="Google Sans"/>
                <a:cs typeface="Google Sans"/>
                <a:sym typeface="Google Sans"/>
              </a:rPr>
              <a:t>Training/skill set</a:t>
            </a:r>
            <a:endParaRPr>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1"/>
              </a:buClr>
              <a:buSzPts val="1400"/>
              <a:buFont typeface="Google Sans"/>
              <a:buChar char="●"/>
            </a:pPr>
            <a:r>
              <a:rPr lang="en">
                <a:solidFill>
                  <a:schemeClr val="dk1"/>
                </a:solidFill>
                <a:latin typeface="Google Sans"/>
                <a:ea typeface="Google Sans"/>
                <a:cs typeface="Google Sans"/>
                <a:sym typeface="Google Sans"/>
              </a:rPr>
              <a:t>Ease of use</a:t>
            </a:r>
            <a:endParaRPr>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1"/>
              </a:buClr>
              <a:buSzPts val="1400"/>
              <a:buFont typeface="Google Sans"/>
              <a:buChar char="●"/>
            </a:pPr>
            <a:r>
              <a:rPr lang="en">
                <a:solidFill>
                  <a:schemeClr val="dk1"/>
                </a:solidFill>
                <a:latin typeface="Google Sans"/>
                <a:ea typeface="Google Sans"/>
                <a:cs typeface="Google Sans"/>
                <a:sym typeface="Google Sans"/>
              </a:rPr>
              <a:t>Research advances</a:t>
            </a:r>
            <a:endParaRPr>
              <a:solidFill>
                <a:schemeClr val="dk1"/>
              </a:solidFill>
              <a:latin typeface="Google Sans"/>
              <a:ea typeface="Google Sans"/>
              <a:cs typeface="Google Sans"/>
              <a:sym typeface="Google Sans"/>
            </a:endParaRPr>
          </a:p>
          <a:p>
            <a:pPr indent="0" lvl="0" marL="457200" rtl="0" algn="l">
              <a:spcBef>
                <a:spcPts val="0"/>
              </a:spcBef>
              <a:spcAft>
                <a:spcPts val="0"/>
              </a:spcAft>
              <a:buNone/>
            </a:pPr>
            <a:r>
              <a:t/>
            </a:r>
            <a:endParaRPr>
              <a:solidFill>
                <a:schemeClr val="dk1"/>
              </a:solidFill>
              <a:latin typeface="Google Sans"/>
              <a:ea typeface="Google Sans"/>
              <a:cs typeface="Google Sans"/>
              <a:sym typeface="Google Sans"/>
            </a:endParaRPr>
          </a:p>
        </p:txBody>
      </p:sp>
      <p:sp>
        <p:nvSpPr>
          <p:cNvPr id="131" name="Google Shape;131;p23"/>
          <p:cNvSpPr txBox="1"/>
          <p:nvPr/>
        </p:nvSpPr>
        <p:spPr>
          <a:xfrm>
            <a:off x="3480175" y="2978425"/>
            <a:ext cx="2986500" cy="193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Indirect</a:t>
            </a:r>
            <a:r>
              <a:rPr lang="en">
                <a:solidFill>
                  <a:schemeClr val="dk1"/>
                </a:solidFill>
                <a:latin typeface="Google Sans"/>
                <a:ea typeface="Google Sans"/>
                <a:cs typeface="Google Sans"/>
                <a:sym typeface="Google Sans"/>
              </a:rPr>
              <a:t> (Patient)</a:t>
            </a:r>
            <a:endParaRPr>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1"/>
              </a:buClr>
              <a:buSzPts val="1400"/>
              <a:buFont typeface="Google Sans"/>
              <a:buChar char="●"/>
            </a:pPr>
            <a:r>
              <a:rPr lang="en">
                <a:solidFill>
                  <a:schemeClr val="dk1"/>
                </a:solidFill>
                <a:latin typeface="Google Sans"/>
                <a:ea typeface="Google Sans"/>
                <a:cs typeface="Google Sans"/>
                <a:sym typeface="Google Sans"/>
              </a:rPr>
              <a:t>Personal care</a:t>
            </a:r>
            <a:endParaRPr>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1"/>
              </a:buClr>
              <a:buSzPts val="1400"/>
              <a:buFont typeface="Google Sans"/>
              <a:buChar char="●"/>
            </a:pPr>
            <a:r>
              <a:rPr b="1" lang="en">
                <a:solidFill>
                  <a:schemeClr val="dk1"/>
                </a:solidFill>
                <a:latin typeface="Google Sans"/>
                <a:ea typeface="Google Sans"/>
                <a:cs typeface="Google Sans"/>
                <a:sym typeface="Google Sans"/>
              </a:rPr>
              <a:t>Being informed / autonomy</a:t>
            </a:r>
            <a:endParaRPr b="1">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1"/>
              </a:buClr>
              <a:buSzPts val="1400"/>
              <a:buFont typeface="Google Sans"/>
              <a:buChar char="●"/>
            </a:pPr>
            <a:r>
              <a:rPr b="1" lang="en">
                <a:solidFill>
                  <a:schemeClr val="dk1"/>
                </a:solidFill>
                <a:latin typeface="Google Sans"/>
                <a:ea typeface="Google Sans"/>
                <a:cs typeface="Google Sans"/>
                <a:sym typeface="Google Sans"/>
              </a:rPr>
              <a:t>Trust</a:t>
            </a:r>
            <a:endParaRPr b="1">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1"/>
              </a:buClr>
              <a:buSzPts val="1400"/>
              <a:buFont typeface="Google Sans"/>
              <a:buChar char="●"/>
            </a:pPr>
            <a:r>
              <a:rPr lang="en">
                <a:solidFill>
                  <a:schemeClr val="dk1"/>
                </a:solidFill>
                <a:latin typeface="Google Sans"/>
                <a:ea typeface="Google Sans"/>
                <a:cs typeface="Google Sans"/>
                <a:sym typeface="Google Sans"/>
              </a:rPr>
              <a:t>Privacy</a:t>
            </a:r>
            <a:endParaRPr>
              <a:solidFill>
                <a:schemeClr val="dk1"/>
              </a:solidFill>
              <a:latin typeface="Google Sans"/>
              <a:ea typeface="Google Sans"/>
              <a:cs typeface="Google Sans"/>
              <a:sym typeface="Google Sans"/>
            </a:endParaRPr>
          </a:p>
        </p:txBody>
      </p:sp>
      <p:pic>
        <p:nvPicPr>
          <p:cNvPr id="132" name="Google Shape;132;p23"/>
          <p:cNvPicPr preferRelativeResize="0"/>
          <p:nvPr/>
        </p:nvPicPr>
        <p:blipFill>
          <a:blip r:embed="rId3">
            <a:alphaModFix/>
          </a:blip>
          <a:stretch>
            <a:fillRect/>
          </a:stretch>
        </p:blipFill>
        <p:spPr>
          <a:xfrm>
            <a:off x="1058488" y="1199925"/>
            <a:ext cx="1618965" cy="1618965"/>
          </a:xfrm>
          <a:prstGeom prst="rect">
            <a:avLst/>
          </a:prstGeom>
          <a:noFill/>
          <a:ln>
            <a:noFill/>
          </a:ln>
        </p:spPr>
      </p:pic>
      <p:pic>
        <p:nvPicPr>
          <p:cNvPr id="133" name="Google Shape;133;p23"/>
          <p:cNvPicPr preferRelativeResize="0"/>
          <p:nvPr/>
        </p:nvPicPr>
        <p:blipFill>
          <a:blip r:embed="rId4">
            <a:alphaModFix/>
          </a:blip>
          <a:stretch>
            <a:fillRect/>
          </a:stretch>
        </p:blipFill>
        <p:spPr>
          <a:xfrm>
            <a:off x="4163950" y="1199938"/>
            <a:ext cx="1618950" cy="1618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a:t>
            </a:r>
            <a:r>
              <a:rPr b="1" lang="en"/>
              <a:t>value tensions</a:t>
            </a:r>
            <a:r>
              <a:rPr lang="en"/>
              <a:t> arise?</a:t>
            </a:r>
            <a:endParaRPr/>
          </a:p>
        </p:txBody>
      </p:sp>
      <p:sp>
        <p:nvSpPr>
          <p:cNvPr id="139" name="Google Shape;139;p24"/>
          <p:cNvSpPr txBox="1"/>
          <p:nvPr/>
        </p:nvSpPr>
        <p:spPr>
          <a:xfrm>
            <a:off x="690925" y="2978425"/>
            <a:ext cx="2354100" cy="193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oogle Sans"/>
                <a:ea typeface="Google Sans"/>
                <a:cs typeface="Google Sans"/>
                <a:sym typeface="Google Sans"/>
              </a:rPr>
              <a:t>Direct</a:t>
            </a:r>
            <a:r>
              <a:rPr lang="en">
                <a:latin typeface="Google Sans"/>
                <a:ea typeface="Google Sans"/>
                <a:cs typeface="Google Sans"/>
                <a:sym typeface="Google Sans"/>
              </a:rPr>
              <a:t> (Doctor)</a:t>
            </a:r>
            <a:endParaRPr>
              <a:latin typeface="Google Sans"/>
              <a:ea typeface="Google Sans"/>
              <a:cs typeface="Google Sans"/>
              <a:sym typeface="Google Sans"/>
            </a:endParaRPr>
          </a:p>
          <a:p>
            <a:pPr indent="0" lvl="0" marL="0" rtl="0" algn="ctr">
              <a:spcBef>
                <a:spcPts val="0"/>
              </a:spcBef>
              <a:spcAft>
                <a:spcPts val="0"/>
              </a:spcAft>
              <a:buNone/>
            </a:pPr>
            <a:r>
              <a:t/>
            </a:r>
            <a:endParaRPr>
              <a:latin typeface="Google Sans"/>
              <a:ea typeface="Google Sans"/>
              <a:cs typeface="Google Sans"/>
              <a:sym typeface="Google Sans"/>
            </a:endParaRPr>
          </a:p>
          <a:p>
            <a:pPr indent="-317500" lvl="0" marL="457200" rtl="0" algn="l">
              <a:lnSpc>
                <a:spcPct val="150000"/>
              </a:lnSpc>
              <a:spcBef>
                <a:spcPts val="0"/>
              </a:spcBef>
              <a:spcAft>
                <a:spcPts val="0"/>
              </a:spcAft>
              <a:buClr>
                <a:schemeClr val="accent2"/>
              </a:buClr>
              <a:buSzPts val="1400"/>
              <a:buFont typeface="Google Sans"/>
              <a:buChar char="●"/>
            </a:pPr>
            <a:r>
              <a:rPr b="1" lang="en">
                <a:solidFill>
                  <a:schemeClr val="accent2"/>
                </a:solidFill>
                <a:latin typeface="Google Sans"/>
                <a:ea typeface="Google Sans"/>
                <a:cs typeface="Google Sans"/>
                <a:sym typeface="Google Sans"/>
              </a:rPr>
              <a:t>Accuracy</a:t>
            </a:r>
            <a:endParaRPr b="1">
              <a:solidFill>
                <a:schemeClr val="accent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Training/skill set</a:t>
            </a:r>
            <a:endParaRPr>
              <a:solidFill>
                <a:schemeClr val="dk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Ease of use</a:t>
            </a:r>
            <a:endParaRPr>
              <a:solidFill>
                <a:schemeClr val="dk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Research advances</a:t>
            </a:r>
            <a:endParaRPr>
              <a:solidFill>
                <a:schemeClr val="dk2"/>
              </a:solidFill>
              <a:latin typeface="Google Sans"/>
              <a:ea typeface="Google Sans"/>
              <a:cs typeface="Google Sans"/>
              <a:sym typeface="Google Sans"/>
            </a:endParaRPr>
          </a:p>
          <a:p>
            <a:pPr indent="0" lvl="0" marL="45720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140" name="Google Shape;140;p24"/>
          <p:cNvSpPr txBox="1"/>
          <p:nvPr/>
        </p:nvSpPr>
        <p:spPr>
          <a:xfrm>
            <a:off x="3480175" y="2978425"/>
            <a:ext cx="2986500" cy="193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oogle Sans"/>
                <a:ea typeface="Google Sans"/>
                <a:cs typeface="Google Sans"/>
                <a:sym typeface="Google Sans"/>
              </a:rPr>
              <a:t>Indirect</a:t>
            </a:r>
            <a:r>
              <a:rPr lang="en">
                <a:latin typeface="Google Sans"/>
                <a:ea typeface="Google Sans"/>
                <a:cs typeface="Google Sans"/>
                <a:sym typeface="Google Sans"/>
              </a:rPr>
              <a:t> (Patient)</a:t>
            </a:r>
            <a:endParaRPr>
              <a:latin typeface="Google Sans"/>
              <a:ea typeface="Google Sans"/>
              <a:cs typeface="Google Sans"/>
              <a:sym typeface="Google Sans"/>
            </a:endParaRPr>
          </a:p>
          <a:p>
            <a:pPr indent="0" lvl="0" marL="0" rtl="0" algn="ctr">
              <a:spcBef>
                <a:spcPts val="0"/>
              </a:spcBef>
              <a:spcAft>
                <a:spcPts val="0"/>
              </a:spcAft>
              <a:buNone/>
            </a:pPr>
            <a:r>
              <a:t/>
            </a:r>
            <a:endParaRPr>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Personal care</a:t>
            </a:r>
            <a:endParaRPr>
              <a:solidFill>
                <a:schemeClr val="dk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accent2"/>
              </a:buClr>
              <a:buSzPts val="1400"/>
              <a:buFont typeface="Google Sans"/>
              <a:buChar char="●"/>
            </a:pPr>
            <a:r>
              <a:rPr b="1" lang="en">
                <a:solidFill>
                  <a:schemeClr val="accent2"/>
                </a:solidFill>
                <a:latin typeface="Google Sans"/>
                <a:ea typeface="Google Sans"/>
                <a:cs typeface="Google Sans"/>
                <a:sym typeface="Google Sans"/>
              </a:rPr>
              <a:t>Being informed / autonomy</a:t>
            </a:r>
            <a:endParaRPr b="1">
              <a:solidFill>
                <a:schemeClr val="accent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accent2"/>
              </a:buClr>
              <a:buSzPts val="1400"/>
              <a:buFont typeface="Google Sans"/>
              <a:buChar char="●"/>
            </a:pPr>
            <a:r>
              <a:rPr b="1" lang="en">
                <a:solidFill>
                  <a:schemeClr val="accent2"/>
                </a:solidFill>
                <a:latin typeface="Google Sans"/>
                <a:ea typeface="Google Sans"/>
                <a:cs typeface="Google Sans"/>
                <a:sym typeface="Google Sans"/>
              </a:rPr>
              <a:t>Trust</a:t>
            </a:r>
            <a:endParaRPr b="1">
              <a:solidFill>
                <a:schemeClr val="accent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Privacy</a:t>
            </a:r>
            <a:endParaRPr>
              <a:solidFill>
                <a:schemeClr val="dk2"/>
              </a:solidFill>
              <a:latin typeface="Google Sans"/>
              <a:ea typeface="Google Sans"/>
              <a:cs typeface="Google Sans"/>
              <a:sym typeface="Google Sans"/>
            </a:endParaRPr>
          </a:p>
        </p:txBody>
      </p:sp>
      <p:cxnSp>
        <p:nvCxnSpPr>
          <p:cNvPr id="141" name="Google Shape;141;p24"/>
          <p:cNvCxnSpPr/>
          <p:nvPr/>
        </p:nvCxnSpPr>
        <p:spPr>
          <a:xfrm>
            <a:off x="2162275" y="3595375"/>
            <a:ext cx="1470600" cy="306000"/>
          </a:xfrm>
          <a:prstGeom prst="straightConnector1">
            <a:avLst/>
          </a:prstGeom>
          <a:noFill/>
          <a:ln cap="flat" cmpd="sng" w="9525">
            <a:solidFill>
              <a:schemeClr val="accent2"/>
            </a:solidFill>
            <a:prstDash val="solid"/>
            <a:round/>
            <a:headEnd len="med" w="med" type="none"/>
            <a:tailEnd len="med" w="med" type="none"/>
          </a:ln>
        </p:spPr>
      </p:cxnSp>
      <p:cxnSp>
        <p:nvCxnSpPr>
          <p:cNvPr id="142" name="Google Shape;142;p24"/>
          <p:cNvCxnSpPr/>
          <p:nvPr/>
        </p:nvCxnSpPr>
        <p:spPr>
          <a:xfrm>
            <a:off x="2162325" y="3595325"/>
            <a:ext cx="1452000" cy="580500"/>
          </a:xfrm>
          <a:prstGeom prst="straightConnector1">
            <a:avLst/>
          </a:prstGeom>
          <a:noFill/>
          <a:ln cap="flat" cmpd="sng" w="9525">
            <a:solidFill>
              <a:schemeClr val="accent2"/>
            </a:solidFill>
            <a:prstDash val="solid"/>
            <a:round/>
            <a:headEnd len="med" w="med" type="none"/>
            <a:tailEnd len="med" w="med" type="none"/>
          </a:ln>
        </p:spPr>
      </p:cxnSp>
      <p:pic>
        <p:nvPicPr>
          <p:cNvPr id="143" name="Google Shape;143;p24"/>
          <p:cNvPicPr preferRelativeResize="0"/>
          <p:nvPr/>
        </p:nvPicPr>
        <p:blipFill>
          <a:blip r:embed="rId3">
            <a:alphaModFix/>
          </a:blip>
          <a:stretch>
            <a:fillRect/>
          </a:stretch>
        </p:blipFill>
        <p:spPr>
          <a:xfrm>
            <a:off x="1058488" y="1199925"/>
            <a:ext cx="1618965" cy="1618965"/>
          </a:xfrm>
          <a:prstGeom prst="rect">
            <a:avLst/>
          </a:prstGeom>
          <a:noFill/>
          <a:ln>
            <a:noFill/>
          </a:ln>
        </p:spPr>
      </p:pic>
      <p:pic>
        <p:nvPicPr>
          <p:cNvPr id="144" name="Google Shape;144;p24"/>
          <p:cNvPicPr preferRelativeResize="0"/>
          <p:nvPr/>
        </p:nvPicPr>
        <p:blipFill>
          <a:blip r:embed="rId4">
            <a:alphaModFix/>
          </a:blip>
          <a:stretch>
            <a:fillRect/>
          </a:stretch>
        </p:blipFill>
        <p:spPr>
          <a:xfrm>
            <a:off x="4163950" y="1199938"/>
            <a:ext cx="1618950" cy="1618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a:t>
            </a:r>
            <a:r>
              <a:rPr b="1" lang="en"/>
              <a:t>value tensions</a:t>
            </a:r>
            <a:r>
              <a:rPr lang="en"/>
              <a:t> arise?</a:t>
            </a:r>
            <a:endParaRPr/>
          </a:p>
        </p:txBody>
      </p:sp>
      <p:sp>
        <p:nvSpPr>
          <p:cNvPr id="150" name="Google Shape;150;p25"/>
          <p:cNvSpPr txBox="1"/>
          <p:nvPr/>
        </p:nvSpPr>
        <p:spPr>
          <a:xfrm>
            <a:off x="690925" y="2978425"/>
            <a:ext cx="2354100" cy="193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Direct</a:t>
            </a:r>
            <a:r>
              <a:rPr lang="en">
                <a:solidFill>
                  <a:schemeClr val="dk1"/>
                </a:solidFill>
                <a:latin typeface="Google Sans"/>
                <a:ea typeface="Google Sans"/>
                <a:cs typeface="Google Sans"/>
                <a:sym typeface="Google Sans"/>
              </a:rPr>
              <a:t> (Doctor)</a:t>
            </a:r>
            <a:endParaRPr>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Accuracy</a:t>
            </a:r>
            <a:endParaRPr>
              <a:solidFill>
                <a:schemeClr val="dk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Training/skill set</a:t>
            </a:r>
            <a:endParaRPr>
              <a:solidFill>
                <a:schemeClr val="dk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Ease of use</a:t>
            </a:r>
            <a:endParaRPr>
              <a:solidFill>
                <a:schemeClr val="dk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accent2"/>
              </a:buClr>
              <a:buSzPts val="1400"/>
              <a:buFont typeface="Google Sans"/>
              <a:buChar char="●"/>
            </a:pPr>
            <a:r>
              <a:rPr b="1" lang="en">
                <a:solidFill>
                  <a:schemeClr val="accent2"/>
                </a:solidFill>
                <a:latin typeface="Google Sans"/>
                <a:ea typeface="Google Sans"/>
                <a:cs typeface="Google Sans"/>
                <a:sym typeface="Google Sans"/>
              </a:rPr>
              <a:t>Research advances</a:t>
            </a:r>
            <a:endParaRPr b="1">
              <a:solidFill>
                <a:schemeClr val="accent2"/>
              </a:solidFill>
              <a:latin typeface="Google Sans"/>
              <a:ea typeface="Google Sans"/>
              <a:cs typeface="Google Sans"/>
              <a:sym typeface="Google Sans"/>
            </a:endParaRPr>
          </a:p>
          <a:p>
            <a:pPr indent="0" lvl="0" marL="457200" rtl="0" algn="l">
              <a:spcBef>
                <a:spcPts val="0"/>
              </a:spcBef>
              <a:spcAft>
                <a:spcPts val="0"/>
              </a:spcAft>
              <a:buNone/>
            </a:pPr>
            <a:r>
              <a:t/>
            </a:r>
            <a:endParaRPr>
              <a:solidFill>
                <a:schemeClr val="dk1"/>
              </a:solidFill>
              <a:latin typeface="Google Sans"/>
              <a:ea typeface="Google Sans"/>
              <a:cs typeface="Google Sans"/>
              <a:sym typeface="Google Sans"/>
            </a:endParaRPr>
          </a:p>
        </p:txBody>
      </p:sp>
      <p:sp>
        <p:nvSpPr>
          <p:cNvPr id="151" name="Google Shape;151;p25"/>
          <p:cNvSpPr txBox="1"/>
          <p:nvPr/>
        </p:nvSpPr>
        <p:spPr>
          <a:xfrm>
            <a:off x="3480175" y="2978425"/>
            <a:ext cx="2986500" cy="193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Indirect</a:t>
            </a:r>
            <a:r>
              <a:rPr lang="en">
                <a:solidFill>
                  <a:schemeClr val="dk1"/>
                </a:solidFill>
                <a:latin typeface="Google Sans"/>
                <a:ea typeface="Google Sans"/>
                <a:cs typeface="Google Sans"/>
                <a:sym typeface="Google Sans"/>
              </a:rPr>
              <a:t> (Patient)</a:t>
            </a:r>
            <a:endParaRPr>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a:solidFill>
                <a:schemeClr val="dk1"/>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Personal care</a:t>
            </a:r>
            <a:endParaRPr>
              <a:solidFill>
                <a:schemeClr val="dk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Being informed / autonomy</a:t>
            </a:r>
            <a:endParaRPr>
              <a:solidFill>
                <a:schemeClr val="dk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dk2"/>
              </a:buClr>
              <a:buSzPts val="1400"/>
              <a:buFont typeface="Google Sans"/>
              <a:buChar char="●"/>
            </a:pPr>
            <a:r>
              <a:rPr lang="en">
                <a:solidFill>
                  <a:schemeClr val="dk2"/>
                </a:solidFill>
                <a:latin typeface="Google Sans"/>
                <a:ea typeface="Google Sans"/>
                <a:cs typeface="Google Sans"/>
                <a:sym typeface="Google Sans"/>
              </a:rPr>
              <a:t>Trust</a:t>
            </a:r>
            <a:endParaRPr>
              <a:solidFill>
                <a:schemeClr val="dk2"/>
              </a:solidFill>
              <a:latin typeface="Google Sans"/>
              <a:ea typeface="Google Sans"/>
              <a:cs typeface="Google Sans"/>
              <a:sym typeface="Google Sans"/>
            </a:endParaRPr>
          </a:p>
          <a:p>
            <a:pPr indent="-317500" lvl="0" marL="457200" rtl="0" algn="l">
              <a:lnSpc>
                <a:spcPct val="150000"/>
              </a:lnSpc>
              <a:spcBef>
                <a:spcPts val="0"/>
              </a:spcBef>
              <a:spcAft>
                <a:spcPts val="0"/>
              </a:spcAft>
              <a:buClr>
                <a:schemeClr val="accent2"/>
              </a:buClr>
              <a:buSzPts val="1400"/>
              <a:buFont typeface="Google Sans"/>
              <a:buChar char="●"/>
            </a:pPr>
            <a:r>
              <a:rPr b="1" lang="en">
                <a:solidFill>
                  <a:schemeClr val="accent2"/>
                </a:solidFill>
                <a:latin typeface="Google Sans"/>
                <a:ea typeface="Google Sans"/>
                <a:cs typeface="Google Sans"/>
                <a:sym typeface="Google Sans"/>
              </a:rPr>
              <a:t>Privacy</a:t>
            </a:r>
            <a:endParaRPr b="1">
              <a:solidFill>
                <a:schemeClr val="accent2"/>
              </a:solidFill>
              <a:latin typeface="Google Sans"/>
              <a:ea typeface="Google Sans"/>
              <a:cs typeface="Google Sans"/>
              <a:sym typeface="Google Sans"/>
            </a:endParaRPr>
          </a:p>
        </p:txBody>
      </p:sp>
      <p:cxnSp>
        <p:nvCxnSpPr>
          <p:cNvPr id="152" name="Google Shape;152;p25"/>
          <p:cNvCxnSpPr/>
          <p:nvPr/>
        </p:nvCxnSpPr>
        <p:spPr>
          <a:xfrm>
            <a:off x="2952525" y="4575475"/>
            <a:ext cx="680400" cy="0"/>
          </a:xfrm>
          <a:prstGeom prst="straightConnector1">
            <a:avLst/>
          </a:prstGeom>
          <a:noFill/>
          <a:ln cap="flat" cmpd="sng" w="9525">
            <a:solidFill>
              <a:schemeClr val="accent2"/>
            </a:solidFill>
            <a:prstDash val="solid"/>
            <a:round/>
            <a:headEnd len="med" w="med" type="none"/>
            <a:tailEnd len="med" w="med" type="none"/>
          </a:ln>
        </p:spPr>
      </p:cxnSp>
      <p:pic>
        <p:nvPicPr>
          <p:cNvPr id="153" name="Google Shape;153;p25"/>
          <p:cNvPicPr preferRelativeResize="0"/>
          <p:nvPr/>
        </p:nvPicPr>
        <p:blipFill>
          <a:blip r:embed="rId3">
            <a:alphaModFix/>
          </a:blip>
          <a:stretch>
            <a:fillRect/>
          </a:stretch>
        </p:blipFill>
        <p:spPr>
          <a:xfrm>
            <a:off x="1058488" y="1199925"/>
            <a:ext cx="1618965" cy="1618965"/>
          </a:xfrm>
          <a:prstGeom prst="rect">
            <a:avLst/>
          </a:prstGeom>
          <a:noFill/>
          <a:ln>
            <a:noFill/>
          </a:ln>
        </p:spPr>
      </p:pic>
      <p:pic>
        <p:nvPicPr>
          <p:cNvPr id="154" name="Google Shape;154;p25"/>
          <p:cNvPicPr preferRelativeResize="0"/>
          <p:nvPr/>
        </p:nvPicPr>
        <p:blipFill>
          <a:blip r:embed="rId4">
            <a:alphaModFix/>
          </a:blip>
          <a:stretch>
            <a:fillRect/>
          </a:stretch>
        </p:blipFill>
        <p:spPr>
          <a:xfrm>
            <a:off x="4163950" y="1199938"/>
            <a:ext cx="1618950" cy="16189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idx="1" type="body"/>
          </p:nvPr>
        </p:nvSpPr>
        <p:spPr>
          <a:xfrm>
            <a:off x="324588" y="2335075"/>
            <a:ext cx="2348400" cy="202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Google Sans"/>
                <a:ea typeface="Google Sans"/>
                <a:cs typeface="Google Sans"/>
                <a:sym typeface="Google Sans"/>
              </a:rPr>
              <a:t>Is one of the conflicting values considered a </a:t>
            </a:r>
            <a:r>
              <a:rPr b="1" lang="en">
                <a:solidFill>
                  <a:schemeClr val="dk1"/>
                </a:solidFill>
                <a:latin typeface="Google Sans"/>
                <a:ea typeface="Google Sans"/>
                <a:cs typeface="Google Sans"/>
                <a:sym typeface="Google Sans"/>
              </a:rPr>
              <a:t>right</a:t>
            </a:r>
            <a:r>
              <a:rPr lang="en">
                <a:solidFill>
                  <a:schemeClr val="dk1"/>
                </a:solidFill>
                <a:latin typeface="Google Sans"/>
                <a:ea typeface="Google Sans"/>
                <a:cs typeface="Google Sans"/>
                <a:sym typeface="Google Sans"/>
              </a:rPr>
              <a:t>?</a:t>
            </a:r>
            <a:endParaRPr>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a:solidFill>
                <a:schemeClr val="dk1"/>
              </a:solidFill>
              <a:latin typeface="Google Sans"/>
              <a:ea typeface="Google Sans"/>
              <a:cs typeface="Google Sans"/>
              <a:sym typeface="Google Sans"/>
            </a:endParaRPr>
          </a:p>
        </p:txBody>
      </p:sp>
      <p:sp>
        <p:nvSpPr>
          <p:cNvPr id="160" name="Google Shape;160;p26"/>
          <p:cNvSpPr txBox="1"/>
          <p:nvPr>
            <p:ph type="title"/>
          </p:nvPr>
        </p:nvSpPr>
        <p:spPr>
          <a:xfrm>
            <a:off x="344500" y="264375"/>
            <a:ext cx="7797000" cy="5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can we </a:t>
            </a:r>
            <a:r>
              <a:rPr b="1" lang="en"/>
              <a:t>resolve</a:t>
            </a:r>
            <a:r>
              <a:rPr lang="en"/>
              <a:t> value tensions?</a:t>
            </a:r>
            <a:endParaRPr/>
          </a:p>
        </p:txBody>
      </p:sp>
      <p:sp>
        <p:nvSpPr>
          <p:cNvPr id="161" name="Google Shape;161;p26"/>
          <p:cNvSpPr/>
          <p:nvPr/>
        </p:nvSpPr>
        <p:spPr>
          <a:xfrm>
            <a:off x="1017738" y="1230350"/>
            <a:ext cx="962100" cy="926700"/>
          </a:xfrm>
          <a:prstGeom prst="flowChartConnector">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600">
                <a:solidFill>
                  <a:srgbClr val="FFFFFF"/>
                </a:solidFill>
                <a:latin typeface="Google Sans"/>
                <a:ea typeface="Google Sans"/>
                <a:cs typeface="Google Sans"/>
                <a:sym typeface="Google Sans"/>
              </a:rPr>
              <a:t>1</a:t>
            </a:r>
            <a:endParaRPr b="1" sz="2600">
              <a:solidFill>
                <a:srgbClr val="FFFFFF"/>
              </a:solidFill>
              <a:latin typeface="Google Sans"/>
              <a:ea typeface="Google Sans"/>
              <a:cs typeface="Google Sans"/>
              <a:sym typeface="Google Sans"/>
            </a:endParaRPr>
          </a:p>
        </p:txBody>
      </p:sp>
      <p:sp>
        <p:nvSpPr>
          <p:cNvPr id="162" name="Google Shape;162;p26"/>
          <p:cNvSpPr/>
          <p:nvPr/>
        </p:nvSpPr>
        <p:spPr>
          <a:xfrm>
            <a:off x="3781863" y="1230350"/>
            <a:ext cx="962100" cy="926700"/>
          </a:xfrm>
          <a:prstGeom prst="flowChartConnector">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600">
                <a:solidFill>
                  <a:srgbClr val="FFFFFF"/>
                </a:solidFill>
                <a:latin typeface="Google Sans"/>
                <a:ea typeface="Google Sans"/>
                <a:cs typeface="Google Sans"/>
                <a:sym typeface="Google Sans"/>
              </a:rPr>
              <a:t>2</a:t>
            </a:r>
            <a:endParaRPr b="1" sz="2600">
              <a:solidFill>
                <a:srgbClr val="FFFFFF"/>
              </a:solidFill>
              <a:latin typeface="Google Sans"/>
              <a:ea typeface="Google Sans"/>
              <a:cs typeface="Google Sans"/>
              <a:sym typeface="Google Sans"/>
            </a:endParaRPr>
          </a:p>
        </p:txBody>
      </p:sp>
      <p:sp>
        <p:nvSpPr>
          <p:cNvPr id="163" name="Google Shape;163;p26"/>
          <p:cNvSpPr/>
          <p:nvPr/>
        </p:nvSpPr>
        <p:spPr>
          <a:xfrm>
            <a:off x="6506163" y="1230350"/>
            <a:ext cx="962100" cy="926700"/>
          </a:xfrm>
          <a:prstGeom prst="flowChartConnector">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600">
                <a:solidFill>
                  <a:srgbClr val="FFFFFF"/>
                </a:solidFill>
                <a:latin typeface="Google Sans"/>
                <a:ea typeface="Google Sans"/>
                <a:cs typeface="Google Sans"/>
                <a:sym typeface="Google Sans"/>
              </a:rPr>
              <a:t>3</a:t>
            </a:r>
            <a:endParaRPr b="1" sz="2600">
              <a:solidFill>
                <a:srgbClr val="FFFFFF"/>
              </a:solidFill>
              <a:latin typeface="Google Sans"/>
              <a:ea typeface="Google Sans"/>
              <a:cs typeface="Google Sans"/>
              <a:sym typeface="Google Sans"/>
            </a:endParaRPr>
          </a:p>
        </p:txBody>
      </p:sp>
      <p:sp>
        <p:nvSpPr>
          <p:cNvPr id="164" name="Google Shape;164;p26"/>
          <p:cNvSpPr txBox="1"/>
          <p:nvPr>
            <p:ph idx="1" type="body"/>
          </p:nvPr>
        </p:nvSpPr>
        <p:spPr>
          <a:xfrm>
            <a:off x="3068800" y="2335075"/>
            <a:ext cx="2348400" cy="202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Google Sans"/>
                <a:ea typeface="Google Sans"/>
                <a:cs typeface="Google Sans"/>
                <a:sym typeface="Google Sans"/>
              </a:rPr>
              <a:t>Do the stakeholders </a:t>
            </a:r>
            <a:r>
              <a:rPr b="1" lang="en">
                <a:solidFill>
                  <a:schemeClr val="dk1"/>
                </a:solidFill>
                <a:latin typeface="Google Sans"/>
                <a:ea typeface="Google Sans"/>
                <a:cs typeface="Google Sans"/>
                <a:sym typeface="Google Sans"/>
              </a:rPr>
              <a:t>prioritize</a:t>
            </a:r>
            <a:r>
              <a:rPr lang="en">
                <a:solidFill>
                  <a:schemeClr val="dk1"/>
                </a:solidFill>
                <a:latin typeface="Google Sans"/>
                <a:ea typeface="Google Sans"/>
                <a:cs typeface="Google Sans"/>
                <a:sym typeface="Google Sans"/>
              </a:rPr>
              <a:t> certain values?</a:t>
            </a:r>
            <a:endParaRPr>
              <a:solidFill>
                <a:schemeClr val="dk1"/>
              </a:solidFill>
              <a:latin typeface="Google Sans"/>
              <a:ea typeface="Google Sans"/>
              <a:cs typeface="Google Sans"/>
              <a:sym typeface="Google Sans"/>
            </a:endParaRPr>
          </a:p>
        </p:txBody>
      </p:sp>
      <p:sp>
        <p:nvSpPr>
          <p:cNvPr id="165" name="Google Shape;165;p26"/>
          <p:cNvSpPr txBox="1"/>
          <p:nvPr>
            <p:ph idx="1" type="body"/>
          </p:nvPr>
        </p:nvSpPr>
        <p:spPr>
          <a:xfrm>
            <a:off x="5813013" y="2335075"/>
            <a:ext cx="2348400" cy="202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Google Sans"/>
                <a:ea typeface="Google Sans"/>
                <a:cs typeface="Google Sans"/>
                <a:sym typeface="Google Sans"/>
              </a:rPr>
              <a:t>Does the value have a </a:t>
            </a:r>
            <a:r>
              <a:rPr b="1" lang="en">
                <a:solidFill>
                  <a:schemeClr val="dk1"/>
                </a:solidFill>
                <a:latin typeface="Google Sans"/>
                <a:ea typeface="Google Sans"/>
                <a:cs typeface="Google Sans"/>
                <a:sym typeface="Google Sans"/>
              </a:rPr>
              <a:t>threshold</a:t>
            </a:r>
            <a:r>
              <a:rPr lang="en">
                <a:solidFill>
                  <a:schemeClr val="dk1"/>
                </a:solidFill>
                <a:latin typeface="Google Sans"/>
                <a:ea typeface="Google Sans"/>
                <a:cs typeface="Google Sans"/>
                <a:sym typeface="Google Sans"/>
              </a:rPr>
              <a:t> for sufficiency?</a:t>
            </a:r>
            <a:endParaRPr>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TinyMLx">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